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notesSlides/notesSlide24.xml" ContentType="application/vnd.openxmlformats-officedocument.presentationml.notesSlide+xml"/>
  <Override PartName="/ppt/tags/tag65.xml" ContentType="application/vnd.openxmlformats-officedocument.presentationml.tags+xml"/>
  <Override PartName="/ppt/notesSlides/notesSlide25.xml" ContentType="application/vnd.openxmlformats-officedocument.presentationml.notesSlide+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notesSlides/notesSlide27.xml" ContentType="application/vnd.openxmlformats-officedocument.presentationml.notesSlide+xml"/>
  <Override PartName="/ppt/tags/tag68.xml" ContentType="application/vnd.openxmlformats-officedocument.presentationml.tags+xml"/>
  <Override PartName="/ppt/notesSlides/notesSlide28.xml" ContentType="application/vnd.openxmlformats-officedocument.presentationml.notesSlide+xml"/>
  <Override PartName="/ppt/tags/tag6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handoutMasterIdLst>
    <p:handoutMasterId r:id="rId75"/>
  </p:handoutMasterIdLst>
  <p:sldIdLst>
    <p:sldId id="256" r:id="rId2"/>
    <p:sldId id="1674" r:id="rId3"/>
    <p:sldId id="1577" r:id="rId4"/>
    <p:sldId id="1578" r:id="rId5"/>
    <p:sldId id="1579" r:id="rId6"/>
    <p:sldId id="1580" r:id="rId7"/>
    <p:sldId id="1581" r:id="rId8"/>
    <p:sldId id="1582" r:id="rId9"/>
    <p:sldId id="1583" r:id="rId10"/>
    <p:sldId id="1584" r:id="rId11"/>
    <p:sldId id="1585" r:id="rId12"/>
    <p:sldId id="1586" r:id="rId13"/>
    <p:sldId id="1587" r:id="rId14"/>
    <p:sldId id="1615" r:id="rId15"/>
    <p:sldId id="1616" r:id="rId16"/>
    <p:sldId id="1617" r:id="rId17"/>
    <p:sldId id="1618" r:id="rId18"/>
    <p:sldId id="1614" r:id="rId19"/>
    <p:sldId id="1588" r:id="rId20"/>
    <p:sldId id="1589" r:id="rId21"/>
    <p:sldId id="1590" r:id="rId22"/>
    <p:sldId id="1591" r:id="rId23"/>
    <p:sldId id="1592" r:id="rId24"/>
    <p:sldId id="1593" r:id="rId25"/>
    <p:sldId id="1594" r:id="rId26"/>
    <p:sldId id="1595" r:id="rId27"/>
    <p:sldId id="1596" r:id="rId28"/>
    <p:sldId id="1597" r:id="rId29"/>
    <p:sldId id="1598" r:id="rId30"/>
    <p:sldId id="1599" r:id="rId31"/>
    <p:sldId id="1634" r:id="rId32"/>
    <p:sldId id="1635" r:id="rId33"/>
    <p:sldId id="1636" r:id="rId34"/>
    <p:sldId id="1637" r:id="rId35"/>
    <p:sldId id="1638" r:id="rId36"/>
    <p:sldId id="1639" r:id="rId37"/>
    <p:sldId id="1640" r:id="rId38"/>
    <p:sldId id="1641" r:id="rId39"/>
    <p:sldId id="1642" r:id="rId40"/>
    <p:sldId id="1643" r:id="rId41"/>
    <p:sldId id="1644" r:id="rId42"/>
    <p:sldId id="1645" r:id="rId43"/>
    <p:sldId id="1646" r:id="rId44"/>
    <p:sldId id="1647" r:id="rId45"/>
    <p:sldId id="1648" r:id="rId46"/>
    <p:sldId id="1649" r:id="rId47"/>
    <p:sldId id="1650" r:id="rId48"/>
    <p:sldId id="1651" r:id="rId49"/>
    <p:sldId id="1652" r:id="rId50"/>
    <p:sldId id="1653" r:id="rId51"/>
    <p:sldId id="1654" r:id="rId52"/>
    <p:sldId id="1655" r:id="rId53"/>
    <p:sldId id="1656" r:id="rId54"/>
    <p:sldId id="1657" r:id="rId55"/>
    <p:sldId id="1658" r:id="rId56"/>
    <p:sldId id="1659" r:id="rId57"/>
    <p:sldId id="1660" r:id="rId58"/>
    <p:sldId id="1661" r:id="rId59"/>
    <p:sldId id="1662" r:id="rId60"/>
    <p:sldId id="1663" r:id="rId61"/>
    <p:sldId id="1664" r:id="rId62"/>
    <p:sldId id="1665" r:id="rId63"/>
    <p:sldId id="1666" r:id="rId64"/>
    <p:sldId id="1667" r:id="rId65"/>
    <p:sldId id="1668" r:id="rId66"/>
    <p:sldId id="1669" r:id="rId67"/>
    <p:sldId id="1670" r:id="rId68"/>
    <p:sldId id="1671" r:id="rId69"/>
    <p:sldId id="1672" r:id="rId70"/>
    <p:sldId id="1673" r:id="rId71"/>
    <p:sldId id="261" r:id="rId72"/>
    <p:sldId id="1619" r:id="rId7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97" autoAdjust="0"/>
    <p:restoredTop sz="77901" autoAdjust="0"/>
  </p:normalViewPr>
  <p:slideViewPr>
    <p:cSldViewPr snapToGrid="0" snapToObjects="1">
      <p:cViewPr>
        <p:scale>
          <a:sx n="60" d="100"/>
          <a:sy n="60" d="100"/>
        </p:scale>
        <p:origin x="-822" y="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656B65B-F6D3-4A99-AAAA-E330F66A3CD6}" type="doc">
      <dgm:prSet loTypeId="urn:microsoft.com/office/officeart/2005/8/layout/venn3#1" loCatId="relationship" qsTypeId="urn:microsoft.com/office/officeart/2005/8/quickstyle/simple1#1" qsCatId="simple" csTypeId="urn:microsoft.com/office/officeart/2005/8/colors/accent2_2#1" csCatId="accent2" phldr="1"/>
      <dgm:spPr/>
      <dgm:t>
        <a:bodyPr/>
        <a:lstStyle/>
        <a:p>
          <a:endParaRPr lang="zh-CN" altLang="en-US"/>
        </a:p>
      </dgm:t>
    </dgm:pt>
    <dgm:pt modelId="{EDC3590A-A349-4B41-8687-BDE231220506}">
      <dgm:prSet phldrT="[文本]" custT="1"/>
      <dgm:spPr/>
      <dgm:t>
        <a:bodyPr/>
        <a:lstStyle/>
        <a:p>
          <a:pPr>
            <a:lnSpc>
              <a:spcPts val="2880"/>
            </a:lnSpc>
          </a:pPr>
          <a:r>
            <a:rPr lang="zh-CN" altLang="en-US" sz="2400" dirty="0" smtClean="0">
              <a:latin typeface="手札体-简粗体" panose="03000700000000000000" pitchFamily="66" charset="-122"/>
              <a:ea typeface="手札体-简粗体" panose="03000700000000000000" pitchFamily="66" charset="-122"/>
            </a:rPr>
            <a:t>非空约束</a:t>
          </a:r>
          <a:endParaRPr lang="zh-CN" altLang="en-US" sz="2400" dirty="0">
            <a:latin typeface="手札体-简粗体" panose="03000700000000000000" pitchFamily="66" charset="-122"/>
            <a:ea typeface="手札体-简粗体" panose="03000700000000000000" pitchFamily="66" charset="-122"/>
          </a:endParaRPr>
        </a:p>
      </dgm:t>
    </dgm:pt>
    <dgm:pt modelId="{CE8941B3-9088-4B17-8401-016F990FFBFE}" type="parTrans" cxnId="{26E48B54-C946-47EE-A148-BD75C23FEDBB}">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38222DBE-975C-4C06-A429-9093CCD66177}" type="sibTrans" cxnId="{26E48B54-C946-47EE-A148-BD75C23FEDBB}">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95915EB6-7C4A-46CA-82AD-7E9147697D61}">
      <dgm:prSet phldrT="[文本]" custT="1"/>
      <dgm:spPr>
        <a:noFill/>
        <a:ln>
          <a:noFill/>
        </a:ln>
      </dgm:spPr>
      <dgm:t>
        <a:bodyPr/>
        <a:lstStyle/>
        <a:p>
          <a:pPr>
            <a:lnSpc>
              <a:spcPts val="2880"/>
            </a:lnSpc>
          </a:pPr>
          <a:r>
            <a:rPr lang="en-US" altLang="zh-CN" sz="2400" dirty="0" smtClean="0">
              <a:solidFill>
                <a:schemeClr val="bg1"/>
              </a:solidFill>
              <a:latin typeface="手札体-简粗体" panose="03000700000000000000" pitchFamily="66" charset="-122"/>
              <a:ea typeface="手札体-简粗体" panose="03000700000000000000" pitchFamily="66" charset="-122"/>
            </a:rPr>
            <a:t>CHECK</a:t>
          </a:r>
        </a:p>
        <a:p>
          <a:pPr>
            <a:lnSpc>
              <a:spcPts val="2880"/>
            </a:lnSpc>
          </a:pPr>
          <a:r>
            <a:rPr lang="zh-CN" altLang="en-US" sz="2400" dirty="0" smtClean="0">
              <a:solidFill>
                <a:schemeClr val="bg1"/>
              </a:solidFill>
              <a:latin typeface="手札体-简粗体" panose="03000700000000000000" pitchFamily="66" charset="-122"/>
              <a:ea typeface="手札体-简粗体" panose="03000700000000000000" pitchFamily="66" charset="-122"/>
            </a:rPr>
            <a:t>约束</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DA63A757-1A9F-4FA5-8650-01B532B547DE}" type="parTrans" cxnId="{6F8D5763-1284-40AF-AFD3-06B486750CD7}">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38E65793-E65F-4FC2-929D-DC7048FB1933}" type="sibTrans" cxnId="{6F8D5763-1284-40AF-AFD3-06B486750CD7}">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EAED7330-AD58-4674-A879-20F44FC93369}">
      <dgm:prSet phldrT="[文本]" custT="1"/>
      <dgm:spPr>
        <a:noFill/>
        <a:ln>
          <a:noFill/>
        </a:ln>
      </dgm:spPr>
      <dgm:t>
        <a:bodyPr/>
        <a:lstStyle/>
        <a:p>
          <a:pPr>
            <a:lnSpc>
              <a:spcPts val="2880"/>
            </a:lnSpc>
          </a:pPr>
          <a:r>
            <a:rPr lang="zh-CN" altLang="en-US" sz="2400" dirty="0" smtClean="0">
              <a:solidFill>
                <a:schemeClr val="bg1"/>
              </a:solidFill>
              <a:latin typeface="手札体-简粗体" panose="03000700000000000000" pitchFamily="66" charset="-122"/>
              <a:ea typeface="手札体-简粗体" panose="03000700000000000000" pitchFamily="66" charset="-122"/>
            </a:rPr>
            <a:t>触发器</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9CFB4501-47CC-4F89-A5FE-D631BC3E156D}" type="parTrans" cxnId="{35045072-EC8F-4F67-890A-CA2139DC413A}">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B68F8AA0-F157-4E43-8FD8-9B5335C4F568}" type="sibTrans" cxnId="{35045072-EC8F-4F67-890A-CA2139DC413A}">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FEDB752D-1060-47EE-BB08-4BA03D330029}" type="pres">
      <dgm:prSet presAssocID="{A656B65B-F6D3-4A99-AAAA-E330F66A3CD6}" presName="Name0" presStyleCnt="0">
        <dgm:presLayoutVars>
          <dgm:dir/>
          <dgm:resizeHandles val="exact"/>
        </dgm:presLayoutVars>
      </dgm:prSet>
      <dgm:spPr/>
      <dgm:t>
        <a:bodyPr/>
        <a:lstStyle/>
        <a:p>
          <a:endParaRPr lang="zh-CN" altLang="en-US"/>
        </a:p>
      </dgm:t>
    </dgm:pt>
    <dgm:pt modelId="{261BF4B9-854C-4949-B977-EE5F4581F1DA}" type="pres">
      <dgm:prSet presAssocID="{EDC3590A-A349-4B41-8687-BDE231220506}" presName="Name5" presStyleLbl="vennNode1" presStyleIdx="0" presStyleCnt="3" custLinFactNeighborX="3776">
        <dgm:presLayoutVars>
          <dgm:bulletEnabled val="1"/>
        </dgm:presLayoutVars>
      </dgm:prSet>
      <dgm:spPr/>
      <dgm:t>
        <a:bodyPr/>
        <a:lstStyle/>
        <a:p>
          <a:endParaRPr lang="zh-CN" altLang="en-US"/>
        </a:p>
      </dgm:t>
    </dgm:pt>
    <dgm:pt modelId="{8E47DDFE-FFDF-4AC6-AECD-4ED073F280F9}" type="pres">
      <dgm:prSet presAssocID="{38222DBE-975C-4C06-A429-9093CCD66177}" presName="space" presStyleCnt="0"/>
      <dgm:spPr/>
    </dgm:pt>
    <dgm:pt modelId="{633340C9-CB08-4BF4-94E5-8030A189ABCF}" type="pres">
      <dgm:prSet presAssocID="{95915EB6-7C4A-46CA-82AD-7E9147697D61}" presName="Name5" presStyleLbl="vennNode1" presStyleIdx="1" presStyleCnt="3">
        <dgm:presLayoutVars>
          <dgm:bulletEnabled val="1"/>
        </dgm:presLayoutVars>
      </dgm:prSet>
      <dgm:spPr/>
      <dgm:t>
        <a:bodyPr/>
        <a:lstStyle/>
        <a:p>
          <a:endParaRPr lang="zh-CN" altLang="en-US"/>
        </a:p>
      </dgm:t>
    </dgm:pt>
    <dgm:pt modelId="{39736BC2-4EC0-4C85-9D19-7BAB659BF0AA}" type="pres">
      <dgm:prSet presAssocID="{38E65793-E65F-4FC2-929D-DC7048FB1933}" presName="space" presStyleCnt="0"/>
      <dgm:spPr/>
    </dgm:pt>
    <dgm:pt modelId="{EC0BDBCF-118C-4376-B313-22A5AF32E21C}" type="pres">
      <dgm:prSet presAssocID="{EAED7330-AD58-4674-A879-20F44FC93369}" presName="Name5" presStyleLbl="vennNode1" presStyleIdx="2" presStyleCnt="3">
        <dgm:presLayoutVars>
          <dgm:bulletEnabled val="1"/>
        </dgm:presLayoutVars>
      </dgm:prSet>
      <dgm:spPr/>
      <dgm:t>
        <a:bodyPr/>
        <a:lstStyle/>
        <a:p>
          <a:endParaRPr lang="zh-CN" altLang="en-US"/>
        </a:p>
      </dgm:t>
    </dgm:pt>
  </dgm:ptLst>
  <dgm:cxnLst>
    <dgm:cxn modelId="{E3606EC4-21E0-4E28-8686-CAB0BC86B094}" type="presOf" srcId="{EAED7330-AD58-4674-A879-20F44FC93369}" destId="{EC0BDBCF-118C-4376-B313-22A5AF32E21C}" srcOrd="0" destOrd="0" presId="urn:microsoft.com/office/officeart/2005/8/layout/venn3#1"/>
    <dgm:cxn modelId="{35045072-EC8F-4F67-890A-CA2139DC413A}" srcId="{A656B65B-F6D3-4A99-AAAA-E330F66A3CD6}" destId="{EAED7330-AD58-4674-A879-20F44FC93369}" srcOrd="2" destOrd="0" parTransId="{9CFB4501-47CC-4F89-A5FE-D631BC3E156D}" sibTransId="{B68F8AA0-F157-4E43-8FD8-9B5335C4F568}"/>
    <dgm:cxn modelId="{B90822E3-444D-4490-8B1A-FD8CB1310B1E}" type="presOf" srcId="{95915EB6-7C4A-46CA-82AD-7E9147697D61}" destId="{633340C9-CB08-4BF4-94E5-8030A189ABCF}" srcOrd="0" destOrd="0" presId="urn:microsoft.com/office/officeart/2005/8/layout/venn3#1"/>
    <dgm:cxn modelId="{6F8D5763-1284-40AF-AFD3-06B486750CD7}" srcId="{A656B65B-F6D3-4A99-AAAA-E330F66A3CD6}" destId="{95915EB6-7C4A-46CA-82AD-7E9147697D61}" srcOrd="1" destOrd="0" parTransId="{DA63A757-1A9F-4FA5-8650-01B532B547DE}" sibTransId="{38E65793-E65F-4FC2-929D-DC7048FB1933}"/>
    <dgm:cxn modelId="{26E48B54-C946-47EE-A148-BD75C23FEDBB}" srcId="{A656B65B-F6D3-4A99-AAAA-E330F66A3CD6}" destId="{EDC3590A-A349-4B41-8687-BDE231220506}" srcOrd="0" destOrd="0" parTransId="{CE8941B3-9088-4B17-8401-016F990FFBFE}" sibTransId="{38222DBE-975C-4C06-A429-9093CCD66177}"/>
    <dgm:cxn modelId="{8D40C993-C0CE-40D7-96F2-FB1790F1AA9A}" type="presOf" srcId="{EDC3590A-A349-4B41-8687-BDE231220506}" destId="{261BF4B9-854C-4949-B977-EE5F4581F1DA}" srcOrd="0" destOrd="0" presId="urn:microsoft.com/office/officeart/2005/8/layout/venn3#1"/>
    <dgm:cxn modelId="{5194503F-0E9C-47B3-93BC-8A91DAC2BF98}" type="presOf" srcId="{A656B65B-F6D3-4A99-AAAA-E330F66A3CD6}" destId="{FEDB752D-1060-47EE-BB08-4BA03D330029}" srcOrd="0" destOrd="0" presId="urn:microsoft.com/office/officeart/2005/8/layout/venn3#1"/>
    <dgm:cxn modelId="{7B6A4787-34C9-477D-BC68-C06F6D897121}" type="presParOf" srcId="{FEDB752D-1060-47EE-BB08-4BA03D330029}" destId="{261BF4B9-854C-4949-B977-EE5F4581F1DA}" srcOrd="0" destOrd="0" presId="urn:microsoft.com/office/officeart/2005/8/layout/venn3#1"/>
    <dgm:cxn modelId="{D939F7BB-3249-4C06-B5FC-D06F01CE4C3D}" type="presParOf" srcId="{FEDB752D-1060-47EE-BB08-4BA03D330029}" destId="{8E47DDFE-FFDF-4AC6-AECD-4ED073F280F9}" srcOrd="1" destOrd="0" presId="urn:microsoft.com/office/officeart/2005/8/layout/venn3#1"/>
    <dgm:cxn modelId="{8A65C0E3-6C35-4985-9DD6-653A6B6C631B}" type="presParOf" srcId="{FEDB752D-1060-47EE-BB08-4BA03D330029}" destId="{633340C9-CB08-4BF4-94E5-8030A189ABCF}" srcOrd="2" destOrd="0" presId="urn:microsoft.com/office/officeart/2005/8/layout/venn3#1"/>
    <dgm:cxn modelId="{804BE54B-58AF-46B5-80C5-6DD6A99B56F2}" type="presParOf" srcId="{FEDB752D-1060-47EE-BB08-4BA03D330029}" destId="{39736BC2-4EC0-4C85-9D19-7BAB659BF0AA}" srcOrd="3" destOrd="0" presId="urn:microsoft.com/office/officeart/2005/8/layout/venn3#1"/>
    <dgm:cxn modelId="{84B9AAC0-744E-4EB4-914C-441CC8639D6D}" type="presParOf" srcId="{FEDB752D-1060-47EE-BB08-4BA03D330029}" destId="{EC0BDBCF-118C-4376-B313-22A5AF32E21C}" srcOrd="4" destOrd="0" presId="urn:microsoft.com/office/officeart/2005/8/layout/venn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56B65B-F6D3-4A99-AAAA-E330F66A3CD6}" type="doc">
      <dgm:prSet loTypeId="urn:microsoft.com/office/officeart/2005/8/layout/venn3#2" loCatId="relationship" qsTypeId="urn:microsoft.com/office/officeart/2005/8/quickstyle/simple1#2" qsCatId="simple" csTypeId="urn:microsoft.com/office/officeart/2005/8/colors/accent2_2#2" csCatId="accent2" phldr="1"/>
      <dgm:spPr/>
      <dgm:t>
        <a:bodyPr/>
        <a:lstStyle/>
        <a:p>
          <a:endParaRPr lang="zh-CN" altLang="en-US"/>
        </a:p>
      </dgm:t>
    </dgm:pt>
    <dgm:pt modelId="{EDC3590A-A349-4B41-8687-BDE231220506}">
      <dgm:prSet phldrT="[文本]" custT="1"/>
      <dgm:spPr>
        <a:solidFill>
          <a:schemeClr val="bg1">
            <a:lumMod val="75000"/>
            <a:alpha val="50000"/>
          </a:schemeClr>
        </a:solidFill>
      </dgm:spPr>
      <dgm:t>
        <a:bodyPr/>
        <a:lstStyle/>
        <a:p>
          <a:pPr>
            <a:lnSpc>
              <a:spcPts val="2880"/>
            </a:lnSpc>
          </a:pPr>
          <a:r>
            <a:rPr lang="zh-CN" altLang="en-US" sz="2400" dirty="0" smtClean="0">
              <a:solidFill>
                <a:schemeClr val="tx1">
                  <a:lumMod val="50000"/>
                  <a:lumOff val="50000"/>
                </a:schemeClr>
              </a:solidFill>
              <a:latin typeface="手札体-简粗体" panose="03000700000000000000" pitchFamily="66" charset="-122"/>
              <a:ea typeface="手札体-简粗体" panose="03000700000000000000" pitchFamily="66" charset="-122"/>
            </a:rPr>
            <a:t>非空约束</a:t>
          </a:r>
          <a:endParaRPr lang="zh-CN" altLang="en-US" sz="2400" dirty="0">
            <a:solidFill>
              <a:schemeClr val="tx1">
                <a:lumMod val="50000"/>
                <a:lumOff val="50000"/>
              </a:schemeClr>
            </a:solidFill>
            <a:latin typeface="手札体-简粗体" panose="03000700000000000000" pitchFamily="66" charset="-122"/>
            <a:ea typeface="手札体-简粗体" panose="03000700000000000000" pitchFamily="66" charset="-122"/>
          </a:endParaRPr>
        </a:p>
      </dgm:t>
    </dgm:pt>
    <dgm:pt modelId="{CE8941B3-9088-4B17-8401-016F990FFBFE}" type="parTrans" cxnId="{26E48B54-C946-47EE-A148-BD75C23FEDBB}">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38222DBE-975C-4C06-A429-9093CCD66177}" type="sibTrans" cxnId="{26E48B54-C946-47EE-A148-BD75C23FEDBB}">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95915EB6-7C4A-46CA-82AD-7E9147697D61}">
      <dgm:prSet phldrT="[文本]" custT="1"/>
      <dgm:spPr/>
      <dgm:t>
        <a:bodyPr/>
        <a:lstStyle/>
        <a:p>
          <a:pPr>
            <a:lnSpc>
              <a:spcPts val="2880"/>
            </a:lnSpc>
          </a:pPr>
          <a:r>
            <a:rPr lang="en-US" altLang="zh-CN" sz="2400" dirty="0" smtClean="0">
              <a:latin typeface="微软雅黑" panose="020B0503020204020204" charset="-122"/>
              <a:ea typeface="微软雅黑" panose="020B0503020204020204" charset="-122"/>
            </a:rPr>
            <a:t>CHECK</a:t>
          </a:r>
        </a:p>
        <a:p>
          <a:pPr>
            <a:lnSpc>
              <a:spcPts val="2880"/>
            </a:lnSpc>
          </a:pPr>
          <a:r>
            <a:rPr lang="zh-CN" altLang="en-US" sz="2400" dirty="0" smtClean="0">
              <a:latin typeface="微软雅黑" panose="020B0503020204020204" charset="-122"/>
              <a:ea typeface="微软雅黑" panose="020B0503020204020204" charset="-122"/>
            </a:rPr>
            <a:t>约束</a:t>
          </a:r>
          <a:endParaRPr lang="zh-CN" altLang="en-US" sz="2400" dirty="0">
            <a:latin typeface="微软雅黑" panose="020B0503020204020204" charset="-122"/>
            <a:ea typeface="微软雅黑" panose="020B0503020204020204" charset="-122"/>
          </a:endParaRPr>
        </a:p>
      </dgm:t>
    </dgm:pt>
    <dgm:pt modelId="{DA63A757-1A9F-4FA5-8650-01B532B547DE}" type="parTrans" cxnId="{6F8D5763-1284-40AF-AFD3-06B486750CD7}">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38E65793-E65F-4FC2-929D-DC7048FB1933}" type="sibTrans" cxnId="{6F8D5763-1284-40AF-AFD3-06B486750CD7}">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EAED7330-AD58-4674-A879-20F44FC93369}">
      <dgm:prSet phldrT="[文本]" custT="1"/>
      <dgm:spPr>
        <a:noFill/>
        <a:ln>
          <a:noFill/>
        </a:ln>
      </dgm:spPr>
      <dgm:t>
        <a:bodyPr/>
        <a:lstStyle/>
        <a:p>
          <a:pPr>
            <a:lnSpc>
              <a:spcPts val="2880"/>
            </a:lnSpc>
          </a:pPr>
          <a:r>
            <a:rPr lang="zh-CN" altLang="en-US" sz="2400" dirty="0" smtClean="0">
              <a:solidFill>
                <a:schemeClr val="bg1"/>
              </a:solidFill>
              <a:latin typeface="手札体-简粗体" panose="03000700000000000000" pitchFamily="66" charset="-122"/>
              <a:ea typeface="手札体-简粗体" panose="03000700000000000000" pitchFamily="66" charset="-122"/>
            </a:rPr>
            <a:t>触发器</a:t>
          </a:r>
          <a:endParaRPr lang="zh-CN" altLang="en-US" sz="2400" dirty="0">
            <a:solidFill>
              <a:schemeClr val="bg1"/>
            </a:solidFill>
            <a:latin typeface="手札体-简粗体" panose="03000700000000000000" pitchFamily="66" charset="-122"/>
            <a:ea typeface="手札体-简粗体" panose="03000700000000000000" pitchFamily="66" charset="-122"/>
          </a:endParaRPr>
        </a:p>
      </dgm:t>
    </dgm:pt>
    <dgm:pt modelId="{9CFB4501-47CC-4F89-A5FE-D631BC3E156D}" type="parTrans" cxnId="{35045072-EC8F-4F67-890A-CA2139DC413A}">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B68F8AA0-F157-4E43-8FD8-9B5335C4F568}" type="sibTrans" cxnId="{35045072-EC8F-4F67-890A-CA2139DC413A}">
      <dgm:prSet/>
      <dgm:spPr/>
      <dgm:t>
        <a:bodyPr/>
        <a:lstStyle/>
        <a:p>
          <a:pPr>
            <a:lnSpc>
              <a:spcPts val="2880"/>
            </a:lnSpc>
          </a:pPr>
          <a:endParaRPr lang="zh-CN" altLang="en-US" sz="2400">
            <a:latin typeface="手札体-简粗体" panose="03000700000000000000" pitchFamily="66" charset="-122"/>
            <a:ea typeface="手札体-简粗体" panose="03000700000000000000" pitchFamily="66" charset="-122"/>
          </a:endParaRPr>
        </a:p>
      </dgm:t>
    </dgm:pt>
    <dgm:pt modelId="{FEDB752D-1060-47EE-BB08-4BA03D330029}" type="pres">
      <dgm:prSet presAssocID="{A656B65B-F6D3-4A99-AAAA-E330F66A3CD6}" presName="Name0" presStyleCnt="0">
        <dgm:presLayoutVars>
          <dgm:dir/>
          <dgm:resizeHandles val="exact"/>
        </dgm:presLayoutVars>
      </dgm:prSet>
      <dgm:spPr/>
      <dgm:t>
        <a:bodyPr/>
        <a:lstStyle/>
        <a:p>
          <a:endParaRPr lang="zh-CN" altLang="en-US"/>
        </a:p>
      </dgm:t>
    </dgm:pt>
    <dgm:pt modelId="{261BF4B9-854C-4949-B977-EE5F4581F1DA}" type="pres">
      <dgm:prSet presAssocID="{EDC3590A-A349-4B41-8687-BDE231220506}" presName="Name5" presStyleLbl="vennNode1" presStyleIdx="0" presStyleCnt="3">
        <dgm:presLayoutVars>
          <dgm:bulletEnabled val="1"/>
        </dgm:presLayoutVars>
      </dgm:prSet>
      <dgm:spPr/>
      <dgm:t>
        <a:bodyPr/>
        <a:lstStyle/>
        <a:p>
          <a:endParaRPr lang="zh-CN" altLang="en-US"/>
        </a:p>
      </dgm:t>
    </dgm:pt>
    <dgm:pt modelId="{8E47DDFE-FFDF-4AC6-AECD-4ED073F280F9}" type="pres">
      <dgm:prSet presAssocID="{38222DBE-975C-4C06-A429-9093CCD66177}" presName="space" presStyleCnt="0"/>
      <dgm:spPr/>
    </dgm:pt>
    <dgm:pt modelId="{633340C9-CB08-4BF4-94E5-8030A189ABCF}" type="pres">
      <dgm:prSet presAssocID="{95915EB6-7C4A-46CA-82AD-7E9147697D61}" presName="Name5" presStyleLbl="vennNode1" presStyleIdx="1" presStyleCnt="3">
        <dgm:presLayoutVars>
          <dgm:bulletEnabled val="1"/>
        </dgm:presLayoutVars>
      </dgm:prSet>
      <dgm:spPr/>
      <dgm:t>
        <a:bodyPr/>
        <a:lstStyle/>
        <a:p>
          <a:endParaRPr lang="zh-CN" altLang="en-US"/>
        </a:p>
      </dgm:t>
    </dgm:pt>
    <dgm:pt modelId="{39736BC2-4EC0-4C85-9D19-7BAB659BF0AA}" type="pres">
      <dgm:prSet presAssocID="{38E65793-E65F-4FC2-929D-DC7048FB1933}" presName="space" presStyleCnt="0"/>
      <dgm:spPr/>
    </dgm:pt>
    <dgm:pt modelId="{EC0BDBCF-118C-4376-B313-22A5AF32E21C}" type="pres">
      <dgm:prSet presAssocID="{EAED7330-AD58-4674-A879-20F44FC93369}" presName="Name5" presStyleLbl="vennNode1" presStyleIdx="2" presStyleCnt="3">
        <dgm:presLayoutVars>
          <dgm:bulletEnabled val="1"/>
        </dgm:presLayoutVars>
      </dgm:prSet>
      <dgm:spPr/>
      <dgm:t>
        <a:bodyPr/>
        <a:lstStyle/>
        <a:p>
          <a:endParaRPr lang="zh-CN" altLang="en-US"/>
        </a:p>
      </dgm:t>
    </dgm:pt>
  </dgm:ptLst>
  <dgm:cxnLst>
    <dgm:cxn modelId="{35045072-EC8F-4F67-890A-CA2139DC413A}" srcId="{A656B65B-F6D3-4A99-AAAA-E330F66A3CD6}" destId="{EAED7330-AD58-4674-A879-20F44FC93369}" srcOrd="2" destOrd="0" parTransId="{9CFB4501-47CC-4F89-A5FE-D631BC3E156D}" sibTransId="{B68F8AA0-F157-4E43-8FD8-9B5335C4F568}"/>
    <dgm:cxn modelId="{BF79946B-A385-4EBC-B172-46CDAABE1AA5}" type="presOf" srcId="{A656B65B-F6D3-4A99-AAAA-E330F66A3CD6}" destId="{FEDB752D-1060-47EE-BB08-4BA03D330029}" srcOrd="0" destOrd="0" presId="urn:microsoft.com/office/officeart/2005/8/layout/venn3#2"/>
    <dgm:cxn modelId="{6F8D5763-1284-40AF-AFD3-06B486750CD7}" srcId="{A656B65B-F6D3-4A99-AAAA-E330F66A3CD6}" destId="{95915EB6-7C4A-46CA-82AD-7E9147697D61}" srcOrd="1" destOrd="0" parTransId="{DA63A757-1A9F-4FA5-8650-01B532B547DE}" sibTransId="{38E65793-E65F-4FC2-929D-DC7048FB1933}"/>
    <dgm:cxn modelId="{26E48B54-C946-47EE-A148-BD75C23FEDBB}" srcId="{A656B65B-F6D3-4A99-AAAA-E330F66A3CD6}" destId="{EDC3590A-A349-4B41-8687-BDE231220506}" srcOrd="0" destOrd="0" parTransId="{CE8941B3-9088-4B17-8401-016F990FFBFE}" sibTransId="{38222DBE-975C-4C06-A429-9093CCD66177}"/>
    <dgm:cxn modelId="{009FD460-E3C0-4352-BD30-F39A527929C0}" type="presOf" srcId="{EAED7330-AD58-4674-A879-20F44FC93369}" destId="{EC0BDBCF-118C-4376-B313-22A5AF32E21C}" srcOrd="0" destOrd="0" presId="urn:microsoft.com/office/officeart/2005/8/layout/venn3#2"/>
    <dgm:cxn modelId="{F5724582-4740-46E7-B3E2-8B8617FCB490}" type="presOf" srcId="{95915EB6-7C4A-46CA-82AD-7E9147697D61}" destId="{633340C9-CB08-4BF4-94E5-8030A189ABCF}" srcOrd="0" destOrd="0" presId="urn:microsoft.com/office/officeart/2005/8/layout/venn3#2"/>
    <dgm:cxn modelId="{310C9BDB-F3BD-405A-AFA2-D0E84709918E}" type="presOf" srcId="{EDC3590A-A349-4B41-8687-BDE231220506}" destId="{261BF4B9-854C-4949-B977-EE5F4581F1DA}" srcOrd="0" destOrd="0" presId="urn:microsoft.com/office/officeart/2005/8/layout/venn3#2"/>
    <dgm:cxn modelId="{70E40DD7-6E12-4422-9909-7F90D23EB266}" type="presParOf" srcId="{FEDB752D-1060-47EE-BB08-4BA03D330029}" destId="{261BF4B9-854C-4949-B977-EE5F4581F1DA}" srcOrd="0" destOrd="0" presId="urn:microsoft.com/office/officeart/2005/8/layout/venn3#2"/>
    <dgm:cxn modelId="{05DA3095-5A5B-4DB0-B59F-44E8CBB47534}" type="presParOf" srcId="{FEDB752D-1060-47EE-BB08-4BA03D330029}" destId="{8E47DDFE-FFDF-4AC6-AECD-4ED073F280F9}" srcOrd="1" destOrd="0" presId="urn:microsoft.com/office/officeart/2005/8/layout/venn3#2"/>
    <dgm:cxn modelId="{E7F7FE46-B972-4741-A666-5A1B0C0B8BA9}" type="presParOf" srcId="{FEDB752D-1060-47EE-BB08-4BA03D330029}" destId="{633340C9-CB08-4BF4-94E5-8030A189ABCF}" srcOrd="2" destOrd="0" presId="urn:microsoft.com/office/officeart/2005/8/layout/venn3#2"/>
    <dgm:cxn modelId="{08C0F53F-348B-448A-8CCB-7A4FAC53FF8D}" type="presParOf" srcId="{FEDB752D-1060-47EE-BB08-4BA03D330029}" destId="{39736BC2-4EC0-4C85-9D19-7BAB659BF0AA}" srcOrd="3" destOrd="0" presId="urn:microsoft.com/office/officeart/2005/8/layout/venn3#2"/>
    <dgm:cxn modelId="{89CDFDFE-AEDB-4EBF-9FD6-2EDFBA7E0998}" type="presParOf" srcId="{FEDB752D-1060-47EE-BB08-4BA03D330029}" destId="{EC0BDBCF-118C-4376-B313-22A5AF32E21C}" srcOrd="4" destOrd="0" presId="urn:microsoft.com/office/officeart/2005/8/layout/venn3#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2">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2019/12/13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753470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2636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645" eaLnBrk="0" hangingPunct="0">
              <a:spcBef>
                <a:spcPct val="30000"/>
              </a:spcBef>
              <a:defRPr sz="1200">
                <a:solidFill>
                  <a:schemeClr val="tx1"/>
                </a:solidFill>
                <a:latin typeface="Calibri" panose="020F0502020204030204" charset="0"/>
                <a:ea typeface="宋体" panose="02010600030101010101" pitchFamily="2" charset="-122"/>
              </a:defRPr>
            </a:lvl1pPr>
            <a:lvl2pPr marL="742950" indent="-285750" defTabSz="842645" eaLnBrk="0" hangingPunct="0">
              <a:spcBef>
                <a:spcPct val="30000"/>
              </a:spcBef>
              <a:defRPr sz="1200">
                <a:solidFill>
                  <a:schemeClr val="tx1"/>
                </a:solidFill>
                <a:latin typeface="Calibri" panose="020F0502020204030204" charset="0"/>
                <a:ea typeface="宋体" panose="02010600030101010101" pitchFamily="2" charset="-122"/>
              </a:defRPr>
            </a:lvl2pPr>
            <a:lvl3pPr marL="1143000" indent="-228600" defTabSz="842645" eaLnBrk="0" hangingPunct="0">
              <a:spcBef>
                <a:spcPct val="30000"/>
              </a:spcBef>
              <a:defRPr sz="1200">
                <a:solidFill>
                  <a:schemeClr val="tx1"/>
                </a:solidFill>
                <a:latin typeface="Calibri" panose="020F0502020204030204" charset="0"/>
                <a:ea typeface="宋体" panose="02010600030101010101" pitchFamily="2" charset="-122"/>
              </a:defRPr>
            </a:lvl3pPr>
            <a:lvl4pPr marL="1600200" indent="-228600" defTabSz="842645" eaLnBrk="0" hangingPunct="0">
              <a:spcBef>
                <a:spcPct val="30000"/>
              </a:spcBef>
              <a:defRPr sz="1200">
                <a:solidFill>
                  <a:schemeClr val="tx1"/>
                </a:solidFill>
                <a:latin typeface="Calibri" panose="020F0502020204030204" charset="0"/>
                <a:ea typeface="宋体" panose="02010600030101010101" pitchFamily="2" charset="-122"/>
              </a:defRPr>
            </a:lvl4pPr>
            <a:lvl5pPr marL="2057400" indent="-228600" defTabSz="842645" eaLnBrk="0" hangingPunct="0">
              <a:spcBef>
                <a:spcPct val="30000"/>
              </a:spcBef>
              <a:defRPr sz="1200">
                <a:solidFill>
                  <a:schemeClr val="tx1"/>
                </a:solidFill>
                <a:latin typeface="Calibri" panose="020F0502020204030204" charset="0"/>
                <a:ea typeface="宋体" panose="02010600030101010101" pitchFamily="2" charset="-122"/>
              </a:defRPr>
            </a:lvl5pPr>
            <a:lvl6pPr marL="25146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84264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a:spcBef>
                <a:spcPct val="0"/>
              </a:spcBef>
              <a:buFontTx/>
              <a:buNone/>
            </a:pPr>
            <a:fld id="{810EE066-024B-4D3F-9312-C086A35D4A54}" type="slidenum">
              <a:rPr lang="zh-CN" altLang="en-US" sz="1100" smtClean="0">
                <a:solidFill>
                  <a:srgbClr val="000000"/>
                </a:solidFill>
                <a:ea typeface="微软雅黑" panose="020B0503020204020204" charset="-122"/>
              </a:rPr>
              <a:t>2</a:t>
            </a:fld>
            <a:endParaRPr lang="zh-CN" altLang="en-US" sz="1100" smtClean="0">
              <a:solidFill>
                <a:srgbClr val="000000"/>
              </a:solidFill>
              <a:ea typeface="微软雅黑"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6.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7.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7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0"/>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0" name="标题 1"/>
          <p:cNvSpPr>
            <a:spLocks noGrp="1"/>
          </p:cNvSpPr>
          <p:nvPr>
            <p:ph type="ctrTitle"/>
          </p:nvPr>
        </p:nvSpPr>
        <p:spPr>
          <a:xfrm>
            <a:off x="1447800" y="3833813"/>
            <a:ext cx="7151688" cy="989012"/>
          </a:xfrm>
        </p:spPr>
        <p:txBody>
          <a:bodyPr vert="horz" wrap="square" lIns="91440" tIns="45720" rIns="91440" bIns="45720" anchor="b"/>
          <a:lstStyle/>
          <a:p>
            <a:pPr algn="l" defTabSz="914400">
              <a:buNone/>
            </a:pPr>
            <a:r>
              <a:rPr lang="zh-CN" altLang="en-US" sz="4800" kern="1200" dirty="0" smtClean="0">
                <a:latin typeface="黑体" panose="02010609060101010101" pitchFamily="49" charset="-122"/>
                <a:ea typeface="黑体" panose="02010609060101010101" pitchFamily="49" charset="-122"/>
              </a:rPr>
              <a:t>数据库系统原理</a:t>
            </a:r>
            <a:endParaRPr lang="zh-CN" altLang="en-US" sz="4800" kern="1200" dirty="0">
              <a:latin typeface="黑体" panose="02010609060101010101" pitchFamily="49" charset="-122"/>
              <a:ea typeface="黑体" panose="02010609060101010101" pitchFamily="49" charset="-122"/>
            </a:endParaRPr>
          </a:p>
        </p:txBody>
      </p:sp>
      <p:sp>
        <p:nvSpPr>
          <p:cNvPr id="2051" name="副标题 2"/>
          <p:cNvSpPr>
            <a:spLocks noGrp="1"/>
          </p:cNvSpPr>
          <p:nvPr>
            <p:ph type="subTitle" idx="1"/>
          </p:nvPr>
        </p:nvSpPr>
        <p:spPr>
          <a:xfrm>
            <a:off x="1392555" y="5180330"/>
            <a:ext cx="4891088" cy="487363"/>
          </a:xfrm>
        </p:spPr>
        <p:txBody>
          <a:bodyPr vert="horz" wrap="square" lIns="91440" tIns="45720" rIns="91440" bIns="45720" anchor="t"/>
          <a:lstStyle/>
          <a:p>
            <a:pPr algn="l" defTabSz="914400"/>
            <a:r>
              <a:rPr lang="en-US" altLang="zh-CN" kern="1200" dirty="0" smtClean="0">
                <a:latin typeface="黑体" panose="02010609060101010101" pitchFamily="49" charset="-122"/>
                <a:ea typeface="黑体" panose="02010609060101010101" pitchFamily="49" charset="-122"/>
              </a:rPr>
              <a:t> </a:t>
            </a:r>
            <a:endParaRPr lang="zh-CN" altLang="en-US" kern="1200" dirty="0">
              <a:latin typeface="黑体" panose="02010609060101010101" pitchFamily="49" charset="-122"/>
              <a:ea typeface="黑体" panose="02010609060101010101" pitchFamily="49" charset="-122"/>
            </a:endParaRPr>
          </a:p>
        </p:txBody>
      </p:sp>
      <p:sp>
        <p:nvSpPr>
          <p:cNvPr id="7" name="矩形 6"/>
          <p:cNvSpPr/>
          <p:nvPr/>
        </p:nvSpPr>
        <p:spPr>
          <a:xfrm>
            <a:off x="1392238" y="3429000"/>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3" name="图片 7"/>
          <p:cNvPicPr>
            <a:picLocks noChangeAspect="1"/>
          </p:cNvPicPr>
          <p:nvPr/>
        </p:nvPicPr>
        <p:blipFill>
          <a:blip r:embed="rId4"/>
          <a:stretch>
            <a:fillRect/>
          </a:stretch>
        </p:blipFill>
        <p:spPr>
          <a:xfrm>
            <a:off x="1470025" y="3554413"/>
            <a:ext cx="1206500" cy="295275"/>
          </a:xfrm>
          <a:prstGeom prst="rect">
            <a:avLst/>
          </a:prstGeom>
          <a:noFill/>
          <a:ln w="9525">
            <a:noFill/>
          </a:ln>
        </p:spPr>
      </p:pic>
      <p:sp>
        <p:nvSpPr>
          <p:cNvPr id="9" name="矩形 8"/>
          <p:cNvSpPr/>
          <p:nvPr/>
        </p:nvSpPr>
        <p:spPr>
          <a:xfrm>
            <a:off x="1392238" y="4159250"/>
            <a:ext cx="55563" cy="1020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副标题 2"/>
          <p:cNvSpPr txBox="1"/>
          <p:nvPr/>
        </p:nvSpPr>
        <p:spPr>
          <a:xfrm>
            <a:off x="1465263" y="6129338"/>
            <a:ext cx="4891088" cy="48736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buNone/>
            </a:pPr>
            <a:r>
              <a:rPr lang="zh-CN" altLang="en-US" sz="1600">
                <a:solidFill>
                  <a:srgbClr val="A6A6A6"/>
                </a:solidFill>
                <a:latin typeface="微软雅黑" panose="020B0503020204020204" charset="-122"/>
                <a:ea typeface="微软雅黑" panose="020B0503020204020204" charset="-122"/>
              </a:rPr>
              <a:t>学习是一种信仰！ </a:t>
            </a:r>
            <a:r>
              <a:rPr lang="en-US" altLang="zh-CN" sz="1600">
                <a:solidFill>
                  <a:srgbClr val="A6A6A6"/>
                </a:solidFill>
                <a:latin typeface="微软雅黑" panose="020B0503020204020204" charset="-122"/>
                <a:ea typeface="微软雅黑" panose="020B0503020204020204" charset="-122"/>
              </a:rPr>
              <a:t>IN</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LEARING</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WE</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TRUST</a:t>
            </a:r>
            <a:endParaRPr lang="zh-CN" altLang="en-US" sz="1600">
              <a:solidFill>
                <a:srgbClr val="A6A6A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9" name="直接箭头连接符 18"/>
          <p:cNvCxnSpPr/>
          <p:nvPr/>
        </p:nvCxnSpPr>
        <p:spPr>
          <a:xfrm>
            <a:off x="4069757" y="4369981"/>
            <a:ext cx="0" cy="798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07804" y="5168318"/>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RESTRICT | CASCADE | SET NULL | NO ACTION</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2" name="直接箭头连接符 11"/>
          <p:cNvCxnSpPr/>
          <p:nvPr/>
        </p:nvCxnSpPr>
        <p:spPr>
          <a:xfrm>
            <a:off x="3538506" y="5759318"/>
            <a:ext cx="172779" cy="3030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4547" y="6062346"/>
            <a:ext cx="1373475"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级联策略</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2927658" y="5477555"/>
            <a:ext cx="1229672"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062177" y="3824832"/>
            <a:ext cx="1765004"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0" y="244559"/>
            <a:ext cx="563526" cy="6368882"/>
            <a:chOff x="0" y="0"/>
            <a:chExt cx="563526" cy="6368882"/>
          </a:xfrm>
        </p:grpSpPr>
        <p:sp>
          <p:nvSpPr>
            <p:cNvPr id="17" name="矩形 16"/>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20" name="矩形 1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22" name="矩形 21"/>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23" name="矩形 22"/>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4" name="矩形 2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28" idx="1"/>
            <a:endCxn id="2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2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3" name="肘形连接符 32"/>
          <p:cNvCxnSpPr>
            <a:stCxn id="24" idx="3"/>
            <a:endCxn id="3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4" idx="3"/>
            <a:endCxn id="3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9" name="直接箭头连接符 18"/>
          <p:cNvCxnSpPr/>
          <p:nvPr/>
        </p:nvCxnSpPr>
        <p:spPr>
          <a:xfrm>
            <a:off x="4069757" y="4369981"/>
            <a:ext cx="0" cy="798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07804" y="5168318"/>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RESTRICT | CASCADE | SET NULL | NO ACTION</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2" name="直接箭头连接符 11"/>
          <p:cNvCxnSpPr/>
          <p:nvPr/>
        </p:nvCxnSpPr>
        <p:spPr>
          <a:xfrm>
            <a:off x="4827181" y="5761106"/>
            <a:ext cx="172779" cy="3030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13222" y="6062346"/>
            <a:ext cx="1373475"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置空策略</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4221125" y="5479343"/>
            <a:ext cx="1229672"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062177" y="3824832"/>
            <a:ext cx="1765004"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0" y="244559"/>
            <a:ext cx="563526" cy="6368882"/>
            <a:chOff x="0" y="0"/>
            <a:chExt cx="563526" cy="6368882"/>
          </a:xfrm>
        </p:grpSpPr>
        <p:sp>
          <p:nvSpPr>
            <p:cNvPr id="17" name="矩形 16"/>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20" name="矩形 1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22" name="矩形 21"/>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23" name="矩形 22"/>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4" name="矩形 2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28" idx="1"/>
            <a:endCxn id="2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2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3" name="肘形连接符 32"/>
          <p:cNvCxnSpPr>
            <a:stCxn id="24" idx="3"/>
            <a:endCxn id="3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4" idx="3"/>
            <a:endCxn id="3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9" name="直接箭头连接符 18"/>
          <p:cNvCxnSpPr/>
          <p:nvPr/>
        </p:nvCxnSpPr>
        <p:spPr>
          <a:xfrm>
            <a:off x="4069757" y="4369981"/>
            <a:ext cx="0" cy="798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07804" y="5168318"/>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RESTRICT | CASCADE | SET NULL | NO ACTION</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2" name="直接箭头连接符 11"/>
          <p:cNvCxnSpPr/>
          <p:nvPr/>
        </p:nvCxnSpPr>
        <p:spPr>
          <a:xfrm>
            <a:off x="6164389" y="5761106"/>
            <a:ext cx="172779" cy="3030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21284" y="6056136"/>
            <a:ext cx="2098057"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不采取实施策略</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5521284" y="5471345"/>
            <a:ext cx="1368614"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062177" y="3824832"/>
            <a:ext cx="1765004"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0" y="244559"/>
            <a:ext cx="563526" cy="6368882"/>
            <a:chOff x="0" y="0"/>
            <a:chExt cx="563526" cy="6368882"/>
          </a:xfrm>
        </p:grpSpPr>
        <p:sp>
          <p:nvSpPr>
            <p:cNvPr id="17" name="矩形 16"/>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20" name="矩形 1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22" name="矩形 21"/>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23" name="矩形 22"/>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4" name="矩形 2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28" idx="1"/>
            <a:endCxn id="2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9" idx="1"/>
            <a:endCxn id="2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30" idx="1"/>
            <a:endCxn id="2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31" name="矩形 3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3" name="肘形连接符 32"/>
          <p:cNvCxnSpPr>
            <a:stCxn id="24" idx="3"/>
            <a:endCxn id="3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4" idx="3"/>
            <a:endCxn id="3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4500231" cy="4247317"/>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中创建一个商品订单表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，该表包含订单号</a:t>
            </a:r>
            <a:r>
              <a:rPr lang="en-US" altLang="zh-CN" sz="2000" dirty="0" err="1" smtClean="0">
                <a:latin typeface="微软雅黑" panose="020B0503020204020204" charset="-122"/>
                <a:ea typeface="微软雅黑" panose="020B0503020204020204" charset="-122"/>
              </a:rPr>
              <a:t>order_id</a:t>
            </a:r>
            <a:r>
              <a:rPr lang="zh-CN" altLang="en-US" sz="2000" dirty="0" smtClean="0">
                <a:latin typeface="微软雅黑" panose="020B0503020204020204" charset="-122"/>
                <a:ea typeface="微软雅黑" panose="020B0503020204020204" charset="-122"/>
              </a:rPr>
              <a:t>，商品名</a:t>
            </a:r>
            <a:r>
              <a:rPr lang="en-US" altLang="zh-CN" sz="2000" dirty="0" err="1" smtClean="0">
                <a:latin typeface="微软雅黑" panose="020B0503020204020204" charset="-122"/>
                <a:ea typeface="微软雅黑" panose="020B0503020204020204" charset="-122"/>
              </a:rPr>
              <a:t>order_product</a:t>
            </a:r>
            <a:r>
              <a:rPr lang="zh-CN" altLang="en-US" sz="2000" dirty="0" smtClean="0">
                <a:latin typeface="微软雅黑" panose="020B0503020204020204" charset="-122"/>
                <a:ea typeface="微软雅黑" panose="020B0503020204020204" charset="-122"/>
              </a:rPr>
              <a:t>，商品类型</a:t>
            </a:r>
            <a:r>
              <a:rPr lang="en-US" altLang="zh-CN" sz="2000" dirty="0" err="1" smtClean="0">
                <a:latin typeface="微软雅黑" panose="020B0503020204020204" charset="-122"/>
                <a:ea typeface="微软雅黑" panose="020B0503020204020204" charset="-122"/>
              </a:rPr>
              <a:t>order_product_type</a:t>
            </a:r>
            <a:r>
              <a:rPr lang="zh-CN" altLang="en-US" sz="2000" dirty="0" smtClean="0">
                <a:latin typeface="微软雅黑" panose="020B0503020204020204" charset="-122"/>
                <a:ea typeface="微软雅黑" panose="020B0503020204020204" charset="-122"/>
              </a:rPr>
              <a:t>，客户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号</a:t>
            </a:r>
            <a:r>
              <a:rPr lang="en-US" altLang="zh-CN" sz="2000" dirty="0" err="1" smtClean="0">
                <a:latin typeface="微软雅黑" panose="020B0503020204020204" charset="-122"/>
                <a:ea typeface="微软雅黑" panose="020B0503020204020204" charset="-122"/>
              </a:rPr>
              <a:t>cust_id</a:t>
            </a:r>
            <a:r>
              <a:rPr lang="zh-CN" altLang="en-US" sz="2000" dirty="0" smtClean="0">
                <a:latin typeface="微软雅黑" panose="020B0503020204020204" charset="-122"/>
                <a:ea typeface="微软雅黑" panose="020B0503020204020204" charset="-122"/>
              </a:rPr>
              <a:t>，订购时间</a:t>
            </a:r>
            <a:r>
              <a:rPr lang="en-US" altLang="zh-CN" sz="2000" dirty="0" err="1" smtClean="0">
                <a:latin typeface="微软雅黑" panose="020B0503020204020204" charset="-122"/>
                <a:ea typeface="微软雅黑" panose="020B0503020204020204" charset="-122"/>
              </a:rPr>
              <a:t>order_date</a:t>
            </a:r>
            <a:r>
              <a:rPr lang="zh-CN" altLang="en-US" sz="2000" dirty="0" smtClean="0">
                <a:latin typeface="微软雅黑" panose="020B0503020204020204" charset="-122"/>
                <a:ea typeface="微软雅黑" panose="020B0503020204020204" charset="-122"/>
              </a:rPr>
              <a:t>，价格</a:t>
            </a:r>
            <a:r>
              <a:rPr lang="en-US" altLang="zh-CN" sz="2000" dirty="0" err="1" smtClean="0">
                <a:latin typeface="微软雅黑" panose="020B0503020204020204" charset="-122"/>
                <a:ea typeface="微软雅黑" panose="020B0503020204020204" charset="-122"/>
              </a:rPr>
              <a:t>order_price</a:t>
            </a:r>
            <a:r>
              <a:rPr lang="zh-CN" altLang="en-US" sz="2000" dirty="0" smtClean="0">
                <a:latin typeface="微软雅黑" panose="020B0503020204020204" charset="-122"/>
                <a:ea typeface="微软雅黑" panose="020B0503020204020204" charset="-122"/>
              </a:rPr>
              <a:t>，数量</a:t>
            </a:r>
            <a:r>
              <a:rPr lang="en-US" altLang="zh-CN" sz="2000" dirty="0" err="1" smtClean="0">
                <a:latin typeface="微软雅黑" panose="020B0503020204020204" charset="-122"/>
                <a:ea typeface="微软雅黑" panose="020B0503020204020204" charset="-122"/>
              </a:rPr>
              <a:t>order_amount</a:t>
            </a:r>
            <a:r>
              <a:rPr lang="zh-CN" altLang="en-US" sz="2000" dirty="0" smtClean="0">
                <a:latin typeface="微软雅黑" panose="020B0503020204020204" charset="-122"/>
                <a:ea typeface="微软雅黑" panose="020B0503020204020204" charset="-122"/>
              </a:rPr>
              <a:t>。要求商品订单表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中的所有订购客户信息均已在表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中记录在册。</a:t>
            </a:r>
            <a:endParaRPr lang="en-US" altLang="zh-CN" sz="2000" dirty="0" smtClean="0">
              <a:latin typeface="微软雅黑" panose="020B0503020204020204" charset="-122"/>
              <a:ea typeface="微软雅黑" panose="020B0503020204020204" charset="-122"/>
            </a:endParaRPr>
          </a:p>
        </p:txBody>
      </p:sp>
      <p:grpSp>
        <p:nvGrpSpPr>
          <p:cNvPr id="7" name="组合 6"/>
          <p:cNvGrpSpPr/>
          <p:nvPr/>
        </p:nvGrpSpPr>
        <p:grpSpPr>
          <a:xfrm>
            <a:off x="0" y="244559"/>
            <a:ext cx="563526" cy="6368882"/>
            <a:chOff x="0" y="0"/>
            <a:chExt cx="563526" cy="6368882"/>
          </a:xfrm>
        </p:grpSpPr>
        <p:sp>
          <p:nvSpPr>
            <p:cNvPr id="8" name="矩形 7"/>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0" name="矩形 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1" name="矩形 10"/>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2" name="矩形 1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3" name="TextBox 12"/>
          <p:cNvSpPr txBox="1"/>
          <p:nvPr/>
        </p:nvSpPr>
        <p:spPr>
          <a:xfrm>
            <a:off x="5635256" y="2122327"/>
            <a:ext cx="5166927" cy="4524315"/>
          </a:xfrm>
          <a:prstGeom prst="rect">
            <a:avLst/>
          </a:prstGeom>
          <a:noFill/>
        </p:spPr>
        <p:txBody>
          <a:bodyPr wrap="none" rtlCol="0">
            <a:spAutoFit/>
          </a:bodyPr>
          <a:lstStyle/>
          <a:p>
            <a:r>
              <a:rPr lang="en-US" altLang="zh-CN" dirty="0" smtClean="0"/>
              <a:t>USE </a:t>
            </a:r>
            <a:r>
              <a:rPr lang="en-US" altLang="zh-CN" dirty="0" err="1" smtClean="0"/>
              <a:t>mysql_test</a:t>
            </a:r>
            <a:r>
              <a:rPr lang="en-US" altLang="zh-CN" dirty="0" smtClean="0"/>
              <a:t>;</a:t>
            </a:r>
          </a:p>
          <a:p>
            <a:r>
              <a:rPr lang="en-US" altLang="zh-CN" dirty="0" smtClean="0"/>
              <a:t>CREATE TABLE orders</a:t>
            </a:r>
          </a:p>
          <a:p>
            <a:r>
              <a:rPr lang="en-US" altLang="zh-CN" dirty="0" smtClean="0"/>
              <a:t>(</a:t>
            </a:r>
          </a:p>
          <a:p>
            <a:r>
              <a:rPr lang="en-US" altLang="zh-CN" dirty="0"/>
              <a:t>	</a:t>
            </a:r>
            <a:r>
              <a:rPr lang="en-US" altLang="zh-CN" dirty="0" err="1" smtClean="0"/>
              <a:t>order_id</a:t>
            </a:r>
            <a:r>
              <a:rPr lang="en-US" altLang="zh-CN" dirty="0" smtClean="0"/>
              <a:t> INT NOT NULL AUTO_INCREMENT,</a:t>
            </a:r>
          </a:p>
          <a:p>
            <a:r>
              <a:rPr lang="en-US" altLang="zh-CN" dirty="0" smtClean="0"/>
              <a:t>	</a:t>
            </a:r>
            <a:r>
              <a:rPr lang="en-US" altLang="zh-CN" dirty="0" err="1" smtClean="0"/>
              <a:t>order_product</a:t>
            </a:r>
            <a:r>
              <a:rPr lang="en-US" altLang="zh-CN" dirty="0" smtClean="0"/>
              <a:t> CHAR(50) NOT NULL,</a:t>
            </a:r>
          </a:p>
          <a:p>
            <a:r>
              <a:rPr lang="en-US" altLang="zh-CN" dirty="0" smtClean="0"/>
              <a:t>	</a:t>
            </a:r>
            <a:r>
              <a:rPr lang="en-US" altLang="zh-CN" dirty="0" err="1" smtClean="0"/>
              <a:t>order_product_type</a:t>
            </a:r>
            <a:r>
              <a:rPr lang="en-US" altLang="zh-CN" dirty="0" smtClean="0"/>
              <a:t> CHAR(50) NOT NULL,</a:t>
            </a:r>
          </a:p>
          <a:p>
            <a:r>
              <a:rPr lang="en-US" altLang="zh-CN" dirty="0"/>
              <a:t>	</a:t>
            </a:r>
            <a:r>
              <a:rPr lang="en-US" altLang="zh-CN" dirty="0" err="1" smtClean="0"/>
              <a:t>cust_id</a:t>
            </a:r>
            <a:r>
              <a:rPr lang="en-US" altLang="zh-CN" dirty="0" smtClean="0"/>
              <a:t> INT NOT NULL,</a:t>
            </a:r>
          </a:p>
          <a:p>
            <a:r>
              <a:rPr lang="en-US" altLang="zh-CN" dirty="0"/>
              <a:t>	</a:t>
            </a:r>
            <a:r>
              <a:rPr lang="en-US" altLang="zh-CN" dirty="0" err="1" smtClean="0"/>
              <a:t>order_date</a:t>
            </a:r>
            <a:r>
              <a:rPr lang="en-US" altLang="zh-CN" dirty="0" smtClean="0"/>
              <a:t> DATETIME NOT NULL,</a:t>
            </a:r>
          </a:p>
          <a:p>
            <a:r>
              <a:rPr lang="en-US" altLang="zh-CN" dirty="0"/>
              <a:t>	</a:t>
            </a:r>
            <a:r>
              <a:rPr lang="en-US" altLang="zh-CN" dirty="0" err="1" smtClean="0"/>
              <a:t>order_price</a:t>
            </a:r>
            <a:r>
              <a:rPr lang="en-US" altLang="zh-CN" dirty="0" smtClean="0"/>
              <a:t> DOUBLE NOT NULL,</a:t>
            </a:r>
          </a:p>
          <a:p>
            <a:r>
              <a:rPr lang="en-US" altLang="zh-CN" dirty="0"/>
              <a:t>	</a:t>
            </a:r>
            <a:r>
              <a:rPr lang="en-US" altLang="zh-CN" dirty="0" err="1" smtClean="0"/>
              <a:t>order_amount</a:t>
            </a:r>
            <a:r>
              <a:rPr lang="en-US" altLang="zh-CN" dirty="0" smtClean="0"/>
              <a:t> INT NOT NULL,</a:t>
            </a:r>
          </a:p>
          <a:p>
            <a:r>
              <a:rPr lang="en-US" altLang="zh-CN" dirty="0"/>
              <a:t>	</a:t>
            </a:r>
            <a:r>
              <a:rPr lang="en-US" altLang="zh-CN" dirty="0" smtClean="0">
                <a:solidFill>
                  <a:schemeClr val="bg1"/>
                </a:solidFill>
              </a:rPr>
              <a:t>PRIMARY KEY(</a:t>
            </a:r>
            <a:r>
              <a:rPr lang="en-US" altLang="zh-CN" dirty="0" err="1" smtClean="0">
                <a:solidFill>
                  <a:schemeClr val="bg1"/>
                </a:solidFill>
              </a:rPr>
              <a:t>order_id</a:t>
            </a:r>
            <a:r>
              <a:rPr lang="en-US" altLang="zh-CN" dirty="0" smtClean="0">
                <a:solidFill>
                  <a:schemeClr val="bg1"/>
                </a:solidFill>
              </a:rPr>
              <a:t>),</a:t>
            </a:r>
          </a:p>
          <a:p>
            <a:r>
              <a:rPr lang="en-US" altLang="zh-CN" dirty="0">
                <a:solidFill>
                  <a:schemeClr val="bg1"/>
                </a:solidFill>
              </a:rPr>
              <a:t>	</a:t>
            </a:r>
            <a:r>
              <a:rPr lang="en-US" altLang="zh-CN" dirty="0" smtClean="0">
                <a:solidFill>
                  <a:schemeClr val="bg1"/>
                </a:solidFill>
              </a:rPr>
              <a:t>FOREIGN KEY(</a:t>
            </a:r>
            <a:r>
              <a:rPr lang="en-US" altLang="zh-CN" dirty="0" err="1" smtClean="0">
                <a:solidFill>
                  <a:schemeClr val="bg1"/>
                </a:solidFill>
              </a:rPr>
              <a:t>cust_id</a:t>
            </a:r>
            <a:r>
              <a:rPr lang="en-US" altLang="zh-CN" dirty="0" smtClean="0">
                <a:solidFill>
                  <a:schemeClr val="bg1"/>
                </a:solidFill>
              </a:rPr>
              <a:t>)</a:t>
            </a:r>
            <a:endParaRPr lang="en-US" altLang="zh-CN" dirty="0">
              <a:solidFill>
                <a:schemeClr val="bg1"/>
              </a:solidFill>
            </a:endParaRPr>
          </a:p>
          <a:p>
            <a:r>
              <a:rPr lang="en-US" altLang="zh-CN" dirty="0" smtClean="0">
                <a:solidFill>
                  <a:schemeClr val="bg1"/>
                </a:solidFill>
              </a:rPr>
              <a:t>		REFERENCES customers(</a:t>
            </a:r>
            <a:r>
              <a:rPr lang="en-US" altLang="zh-CN" dirty="0" err="1" smtClean="0">
                <a:solidFill>
                  <a:schemeClr val="bg1"/>
                </a:solidFill>
              </a:rPr>
              <a:t>cust_id</a:t>
            </a:r>
            <a:r>
              <a:rPr lang="en-US" altLang="zh-CN" dirty="0" smtClean="0">
                <a:solidFill>
                  <a:schemeClr val="bg1"/>
                </a:solidFill>
              </a:rPr>
              <a:t>)</a:t>
            </a:r>
          </a:p>
          <a:p>
            <a:r>
              <a:rPr lang="en-US" altLang="zh-CN" dirty="0">
                <a:solidFill>
                  <a:schemeClr val="bg1"/>
                </a:solidFill>
              </a:rPr>
              <a:t>	</a:t>
            </a:r>
            <a:r>
              <a:rPr lang="en-US" altLang="zh-CN" dirty="0" smtClean="0">
                <a:solidFill>
                  <a:schemeClr val="bg1"/>
                </a:solidFill>
              </a:rPr>
              <a:t>	ON DELETE RESTRICT</a:t>
            </a:r>
          </a:p>
          <a:p>
            <a:r>
              <a:rPr lang="en-US" altLang="zh-CN" dirty="0">
                <a:solidFill>
                  <a:schemeClr val="bg1"/>
                </a:solidFill>
              </a:rPr>
              <a:t>	</a:t>
            </a:r>
            <a:r>
              <a:rPr lang="en-US" altLang="zh-CN" dirty="0" smtClean="0">
                <a:solidFill>
                  <a:schemeClr val="bg1"/>
                </a:solidFill>
              </a:rPr>
              <a:t>	ON UPDATE RESTRICT</a:t>
            </a:r>
          </a:p>
          <a:p>
            <a:r>
              <a:rPr lang="en-US" altLang="zh-CN" dirty="0" smtClean="0"/>
              <a:t>);</a:t>
            </a: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4500231" cy="4247317"/>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中创建一个商品订单表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，该表包含订单号</a:t>
            </a:r>
            <a:r>
              <a:rPr lang="en-US" altLang="zh-CN" sz="2000" dirty="0" err="1" smtClean="0">
                <a:latin typeface="微软雅黑" panose="020B0503020204020204" charset="-122"/>
                <a:ea typeface="微软雅黑" panose="020B0503020204020204" charset="-122"/>
              </a:rPr>
              <a:t>order_id</a:t>
            </a:r>
            <a:r>
              <a:rPr lang="zh-CN" altLang="en-US" sz="2000" dirty="0" smtClean="0">
                <a:latin typeface="微软雅黑" panose="020B0503020204020204" charset="-122"/>
                <a:ea typeface="微软雅黑" panose="020B0503020204020204" charset="-122"/>
              </a:rPr>
              <a:t>，商品名</a:t>
            </a:r>
            <a:r>
              <a:rPr lang="en-US" altLang="zh-CN" sz="2000" dirty="0" err="1" smtClean="0">
                <a:latin typeface="微软雅黑" panose="020B0503020204020204" charset="-122"/>
                <a:ea typeface="微软雅黑" panose="020B0503020204020204" charset="-122"/>
              </a:rPr>
              <a:t>order_product</a:t>
            </a:r>
            <a:r>
              <a:rPr lang="zh-CN" altLang="en-US" sz="2000" dirty="0" smtClean="0">
                <a:latin typeface="微软雅黑" panose="020B0503020204020204" charset="-122"/>
                <a:ea typeface="微软雅黑" panose="020B0503020204020204" charset="-122"/>
              </a:rPr>
              <a:t>，商品类型</a:t>
            </a:r>
            <a:r>
              <a:rPr lang="en-US" altLang="zh-CN" sz="2000" dirty="0" err="1" smtClean="0">
                <a:latin typeface="微软雅黑" panose="020B0503020204020204" charset="-122"/>
                <a:ea typeface="微软雅黑" panose="020B0503020204020204" charset="-122"/>
              </a:rPr>
              <a:t>order_product_type</a:t>
            </a:r>
            <a:r>
              <a:rPr lang="zh-CN" altLang="en-US" sz="2000" dirty="0" smtClean="0">
                <a:latin typeface="微软雅黑" panose="020B0503020204020204" charset="-122"/>
                <a:ea typeface="微软雅黑" panose="020B0503020204020204" charset="-122"/>
              </a:rPr>
              <a:t>，客户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号</a:t>
            </a:r>
            <a:r>
              <a:rPr lang="en-US" altLang="zh-CN" sz="2000" dirty="0" err="1" smtClean="0">
                <a:latin typeface="微软雅黑" panose="020B0503020204020204" charset="-122"/>
                <a:ea typeface="微软雅黑" panose="020B0503020204020204" charset="-122"/>
              </a:rPr>
              <a:t>cust_id</a:t>
            </a:r>
            <a:r>
              <a:rPr lang="zh-CN" altLang="en-US" sz="2000" dirty="0" smtClean="0">
                <a:latin typeface="微软雅黑" panose="020B0503020204020204" charset="-122"/>
                <a:ea typeface="微软雅黑" panose="020B0503020204020204" charset="-122"/>
              </a:rPr>
              <a:t>，订购时间</a:t>
            </a:r>
            <a:r>
              <a:rPr lang="en-US" altLang="zh-CN" sz="2000" dirty="0" err="1" smtClean="0">
                <a:latin typeface="微软雅黑" panose="020B0503020204020204" charset="-122"/>
                <a:ea typeface="微软雅黑" panose="020B0503020204020204" charset="-122"/>
              </a:rPr>
              <a:t>order_date</a:t>
            </a:r>
            <a:r>
              <a:rPr lang="zh-CN" altLang="en-US" sz="2000" dirty="0" smtClean="0">
                <a:latin typeface="微软雅黑" panose="020B0503020204020204" charset="-122"/>
                <a:ea typeface="微软雅黑" panose="020B0503020204020204" charset="-122"/>
              </a:rPr>
              <a:t>，价格</a:t>
            </a:r>
            <a:r>
              <a:rPr lang="en-US" altLang="zh-CN" sz="2000" dirty="0" err="1" smtClean="0">
                <a:latin typeface="微软雅黑" panose="020B0503020204020204" charset="-122"/>
                <a:ea typeface="微软雅黑" panose="020B0503020204020204" charset="-122"/>
              </a:rPr>
              <a:t>order_price</a:t>
            </a:r>
            <a:r>
              <a:rPr lang="zh-CN" altLang="en-US" sz="2000" dirty="0" smtClean="0">
                <a:latin typeface="微软雅黑" panose="020B0503020204020204" charset="-122"/>
                <a:ea typeface="微软雅黑" panose="020B0503020204020204" charset="-122"/>
              </a:rPr>
              <a:t>，数量</a:t>
            </a:r>
            <a:r>
              <a:rPr lang="en-US" altLang="zh-CN" sz="2000" dirty="0" err="1" smtClean="0">
                <a:latin typeface="微软雅黑" panose="020B0503020204020204" charset="-122"/>
                <a:ea typeface="微软雅黑" panose="020B0503020204020204" charset="-122"/>
              </a:rPr>
              <a:t>order_amount</a:t>
            </a:r>
            <a:r>
              <a:rPr lang="zh-CN" altLang="en-US" sz="2000" dirty="0" smtClean="0">
                <a:latin typeface="微软雅黑" panose="020B0503020204020204" charset="-122"/>
                <a:ea typeface="微软雅黑" panose="020B0503020204020204" charset="-122"/>
              </a:rPr>
              <a:t>。要求商品订单表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中的所有订购客户信息均已在表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中记录在册。</a:t>
            </a:r>
            <a:endParaRPr lang="en-US" altLang="zh-CN" sz="2000" dirty="0" smtClean="0">
              <a:latin typeface="微软雅黑" panose="020B0503020204020204" charset="-122"/>
              <a:ea typeface="微软雅黑" panose="020B0503020204020204" charset="-122"/>
            </a:endParaRPr>
          </a:p>
        </p:txBody>
      </p:sp>
      <p:grpSp>
        <p:nvGrpSpPr>
          <p:cNvPr id="7" name="组合 6"/>
          <p:cNvGrpSpPr/>
          <p:nvPr/>
        </p:nvGrpSpPr>
        <p:grpSpPr>
          <a:xfrm>
            <a:off x="0" y="244559"/>
            <a:ext cx="563526" cy="6368882"/>
            <a:chOff x="0" y="0"/>
            <a:chExt cx="563526" cy="6368882"/>
          </a:xfrm>
        </p:grpSpPr>
        <p:sp>
          <p:nvSpPr>
            <p:cNvPr id="8" name="矩形 7"/>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0" name="矩形 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1" name="矩形 10"/>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2" name="矩形 1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3" name="TextBox 12"/>
          <p:cNvSpPr txBox="1"/>
          <p:nvPr/>
        </p:nvSpPr>
        <p:spPr>
          <a:xfrm>
            <a:off x="5635256" y="2122327"/>
            <a:ext cx="5166927" cy="4524315"/>
          </a:xfrm>
          <a:prstGeom prst="rect">
            <a:avLst/>
          </a:prstGeom>
          <a:noFill/>
        </p:spPr>
        <p:txBody>
          <a:bodyPr wrap="none" rtlCol="0">
            <a:spAutoFit/>
          </a:bodyPr>
          <a:lstStyle/>
          <a:p>
            <a:r>
              <a:rPr lang="en-US" altLang="zh-CN" dirty="0" smtClean="0"/>
              <a:t>USE </a:t>
            </a:r>
            <a:r>
              <a:rPr lang="en-US" altLang="zh-CN" dirty="0" err="1" smtClean="0"/>
              <a:t>mysql_test</a:t>
            </a:r>
            <a:r>
              <a:rPr lang="en-US" altLang="zh-CN" dirty="0" smtClean="0"/>
              <a:t>;</a:t>
            </a:r>
          </a:p>
          <a:p>
            <a:r>
              <a:rPr lang="en-US" altLang="zh-CN" dirty="0" smtClean="0"/>
              <a:t>CREATE TABLE orders</a:t>
            </a:r>
          </a:p>
          <a:p>
            <a:r>
              <a:rPr lang="en-US" altLang="zh-CN" dirty="0" smtClean="0"/>
              <a:t>(</a:t>
            </a:r>
          </a:p>
          <a:p>
            <a:r>
              <a:rPr lang="en-US" altLang="zh-CN" dirty="0"/>
              <a:t>	</a:t>
            </a:r>
            <a:r>
              <a:rPr lang="en-US" altLang="zh-CN" dirty="0" err="1" smtClean="0"/>
              <a:t>order_id</a:t>
            </a:r>
            <a:r>
              <a:rPr lang="en-US" altLang="zh-CN" dirty="0" smtClean="0"/>
              <a:t> INT NOT NULL AUTO_INCREMENT,</a:t>
            </a:r>
          </a:p>
          <a:p>
            <a:r>
              <a:rPr lang="en-US" altLang="zh-CN" dirty="0" smtClean="0"/>
              <a:t>	</a:t>
            </a:r>
            <a:r>
              <a:rPr lang="en-US" altLang="zh-CN" dirty="0" err="1" smtClean="0"/>
              <a:t>order_product</a:t>
            </a:r>
            <a:r>
              <a:rPr lang="en-US" altLang="zh-CN" dirty="0" smtClean="0"/>
              <a:t> CHAR(50) NOT NULL,</a:t>
            </a:r>
          </a:p>
          <a:p>
            <a:r>
              <a:rPr lang="en-US" altLang="zh-CN" dirty="0" smtClean="0"/>
              <a:t>	</a:t>
            </a:r>
            <a:r>
              <a:rPr lang="en-US" altLang="zh-CN" dirty="0" err="1" smtClean="0"/>
              <a:t>order_product_type</a:t>
            </a:r>
            <a:r>
              <a:rPr lang="en-US" altLang="zh-CN" dirty="0" smtClean="0"/>
              <a:t> CHAR(50) NOT NULL,</a:t>
            </a:r>
          </a:p>
          <a:p>
            <a:r>
              <a:rPr lang="en-US" altLang="zh-CN" dirty="0"/>
              <a:t>	</a:t>
            </a:r>
            <a:r>
              <a:rPr lang="en-US" altLang="zh-CN" dirty="0" err="1" smtClean="0"/>
              <a:t>cust_id</a:t>
            </a:r>
            <a:r>
              <a:rPr lang="en-US" altLang="zh-CN" dirty="0" smtClean="0"/>
              <a:t> INT NOT NULL,</a:t>
            </a:r>
          </a:p>
          <a:p>
            <a:r>
              <a:rPr lang="en-US" altLang="zh-CN" dirty="0"/>
              <a:t>	</a:t>
            </a:r>
            <a:r>
              <a:rPr lang="en-US" altLang="zh-CN" dirty="0" err="1" smtClean="0"/>
              <a:t>order_date</a:t>
            </a:r>
            <a:r>
              <a:rPr lang="en-US" altLang="zh-CN" dirty="0" smtClean="0"/>
              <a:t> DATETIME NOT NULL,</a:t>
            </a:r>
          </a:p>
          <a:p>
            <a:r>
              <a:rPr lang="en-US" altLang="zh-CN" dirty="0"/>
              <a:t>	</a:t>
            </a:r>
            <a:r>
              <a:rPr lang="en-US" altLang="zh-CN" dirty="0" err="1" smtClean="0"/>
              <a:t>order_price</a:t>
            </a:r>
            <a:r>
              <a:rPr lang="en-US" altLang="zh-CN" dirty="0" smtClean="0"/>
              <a:t> DOUBLE NOT NULL,</a:t>
            </a:r>
          </a:p>
          <a:p>
            <a:r>
              <a:rPr lang="en-US" altLang="zh-CN" dirty="0"/>
              <a:t>	</a:t>
            </a:r>
            <a:r>
              <a:rPr lang="en-US" altLang="zh-CN" dirty="0" err="1" smtClean="0"/>
              <a:t>order_amount</a:t>
            </a:r>
            <a:r>
              <a:rPr lang="en-US" altLang="zh-CN" dirty="0" smtClean="0"/>
              <a:t> INT NOT NULL,</a:t>
            </a:r>
          </a:p>
          <a:p>
            <a:r>
              <a:rPr lang="en-US" altLang="zh-CN" dirty="0"/>
              <a:t>	</a:t>
            </a:r>
            <a:r>
              <a:rPr lang="en-US" altLang="zh-CN" dirty="0" smtClean="0"/>
              <a:t>PRIMARY KEY(</a:t>
            </a:r>
            <a:r>
              <a:rPr lang="en-US" altLang="zh-CN" dirty="0" err="1" smtClean="0"/>
              <a:t>order_id</a:t>
            </a:r>
            <a:r>
              <a:rPr lang="en-US" altLang="zh-CN" dirty="0" smtClean="0"/>
              <a:t>),</a:t>
            </a:r>
          </a:p>
          <a:p>
            <a:r>
              <a:rPr lang="en-US" altLang="zh-CN" dirty="0"/>
              <a:t>	</a:t>
            </a:r>
            <a:r>
              <a:rPr lang="en-US" altLang="zh-CN" dirty="0" smtClean="0">
                <a:solidFill>
                  <a:schemeClr val="bg1"/>
                </a:solidFill>
              </a:rPr>
              <a:t>FOREIGN KEY(</a:t>
            </a:r>
            <a:r>
              <a:rPr lang="en-US" altLang="zh-CN" dirty="0" err="1" smtClean="0">
                <a:solidFill>
                  <a:schemeClr val="bg1"/>
                </a:solidFill>
              </a:rPr>
              <a:t>cust_id</a:t>
            </a:r>
            <a:r>
              <a:rPr lang="en-US" altLang="zh-CN" dirty="0" smtClean="0">
                <a:solidFill>
                  <a:schemeClr val="bg1"/>
                </a:solidFill>
              </a:rPr>
              <a:t>)</a:t>
            </a:r>
            <a:endParaRPr lang="en-US" altLang="zh-CN" dirty="0">
              <a:solidFill>
                <a:schemeClr val="bg1"/>
              </a:solidFill>
            </a:endParaRPr>
          </a:p>
          <a:p>
            <a:r>
              <a:rPr lang="en-US" altLang="zh-CN" dirty="0" smtClean="0">
                <a:solidFill>
                  <a:schemeClr val="bg1"/>
                </a:solidFill>
              </a:rPr>
              <a:t>		REFERENCES customers(</a:t>
            </a:r>
            <a:r>
              <a:rPr lang="en-US" altLang="zh-CN" dirty="0" err="1" smtClean="0">
                <a:solidFill>
                  <a:schemeClr val="bg1"/>
                </a:solidFill>
              </a:rPr>
              <a:t>cust_id</a:t>
            </a:r>
            <a:r>
              <a:rPr lang="en-US" altLang="zh-CN" dirty="0" smtClean="0">
                <a:solidFill>
                  <a:schemeClr val="bg1"/>
                </a:solidFill>
              </a:rPr>
              <a:t>)</a:t>
            </a:r>
          </a:p>
          <a:p>
            <a:r>
              <a:rPr lang="en-US" altLang="zh-CN" dirty="0">
                <a:solidFill>
                  <a:schemeClr val="bg1"/>
                </a:solidFill>
              </a:rPr>
              <a:t>	</a:t>
            </a:r>
            <a:r>
              <a:rPr lang="en-US" altLang="zh-CN" dirty="0" smtClean="0">
                <a:solidFill>
                  <a:schemeClr val="bg1"/>
                </a:solidFill>
              </a:rPr>
              <a:t>	ON DELETE RESTRICT</a:t>
            </a:r>
          </a:p>
          <a:p>
            <a:r>
              <a:rPr lang="en-US" altLang="zh-CN" dirty="0">
                <a:solidFill>
                  <a:schemeClr val="bg1"/>
                </a:solidFill>
              </a:rPr>
              <a:t>	</a:t>
            </a:r>
            <a:r>
              <a:rPr lang="en-US" altLang="zh-CN" dirty="0" smtClean="0">
                <a:solidFill>
                  <a:schemeClr val="bg1"/>
                </a:solidFill>
              </a:rPr>
              <a:t>	ON UPDATE RESTRICT</a:t>
            </a:r>
          </a:p>
          <a:p>
            <a:r>
              <a:rPr lang="en-US" altLang="zh-CN" dirty="0" smtClean="0"/>
              <a:t>);</a:t>
            </a: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4500231" cy="4247317"/>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中创建一个商品订单表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，该表包含订单号</a:t>
            </a:r>
            <a:r>
              <a:rPr lang="en-US" altLang="zh-CN" sz="2000" dirty="0" err="1" smtClean="0">
                <a:latin typeface="微软雅黑" panose="020B0503020204020204" charset="-122"/>
                <a:ea typeface="微软雅黑" panose="020B0503020204020204" charset="-122"/>
              </a:rPr>
              <a:t>order_id</a:t>
            </a:r>
            <a:r>
              <a:rPr lang="zh-CN" altLang="en-US" sz="2000" dirty="0" smtClean="0">
                <a:latin typeface="微软雅黑" panose="020B0503020204020204" charset="-122"/>
                <a:ea typeface="微软雅黑" panose="020B0503020204020204" charset="-122"/>
              </a:rPr>
              <a:t>，商品名</a:t>
            </a:r>
            <a:r>
              <a:rPr lang="en-US" altLang="zh-CN" sz="2000" dirty="0" err="1" smtClean="0">
                <a:latin typeface="微软雅黑" panose="020B0503020204020204" charset="-122"/>
                <a:ea typeface="微软雅黑" panose="020B0503020204020204" charset="-122"/>
              </a:rPr>
              <a:t>order_product</a:t>
            </a:r>
            <a:r>
              <a:rPr lang="zh-CN" altLang="en-US" sz="2000" dirty="0" smtClean="0">
                <a:latin typeface="微软雅黑" panose="020B0503020204020204" charset="-122"/>
                <a:ea typeface="微软雅黑" panose="020B0503020204020204" charset="-122"/>
              </a:rPr>
              <a:t>，商品类型</a:t>
            </a:r>
            <a:r>
              <a:rPr lang="en-US" altLang="zh-CN" sz="2000" dirty="0" err="1" smtClean="0">
                <a:latin typeface="微软雅黑" panose="020B0503020204020204" charset="-122"/>
                <a:ea typeface="微软雅黑" panose="020B0503020204020204" charset="-122"/>
              </a:rPr>
              <a:t>order_product_type</a:t>
            </a:r>
            <a:r>
              <a:rPr lang="zh-CN" altLang="en-US" sz="2000" dirty="0" smtClean="0">
                <a:latin typeface="微软雅黑" panose="020B0503020204020204" charset="-122"/>
                <a:ea typeface="微软雅黑" panose="020B0503020204020204" charset="-122"/>
              </a:rPr>
              <a:t>，客户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号</a:t>
            </a:r>
            <a:r>
              <a:rPr lang="en-US" altLang="zh-CN" sz="2000" dirty="0" err="1" smtClean="0">
                <a:latin typeface="微软雅黑" panose="020B0503020204020204" charset="-122"/>
                <a:ea typeface="微软雅黑" panose="020B0503020204020204" charset="-122"/>
              </a:rPr>
              <a:t>cust_id</a:t>
            </a:r>
            <a:r>
              <a:rPr lang="zh-CN" altLang="en-US" sz="2000" dirty="0" smtClean="0">
                <a:latin typeface="微软雅黑" panose="020B0503020204020204" charset="-122"/>
                <a:ea typeface="微软雅黑" panose="020B0503020204020204" charset="-122"/>
              </a:rPr>
              <a:t>，订购时间</a:t>
            </a:r>
            <a:r>
              <a:rPr lang="en-US" altLang="zh-CN" sz="2000" dirty="0" err="1" smtClean="0">
                <a:latin typeface="微软雅黑" panose="020B0503020204020204" charset="-122"/>
                <a:ea typeface="微软雅黑" panose="020B0503020204020204" charset="-122"/>
              </a:rPr>
              <a:t>order_date</a:t>
            </a:r>
            <a:r>
              <a:rPr lang="zh-CN" altLang="en-US" sz="2000" dirty="0" smtClean="0">
                <a:latin typeface="微软雅黑" panose="020B0503020204020204" charset="-122"/>
                <a:ea typeface="微软雅黑" panose="020B0503020204020204" charset="-122"/>
              </a:rPr>
              <a:t>，价格</a:t>
            </a:r>
            <a:r>
              <a:rPr lang="en-US" altLang="zh-CN" sz="2000" dirty="0" err="1" smtClean="0">
                <a:latin typeface="微软雅黑" panose="020B0503020204020204" charset="-122"/>
                <a:ea typeface="微软雅黑" panose="020B0503020204020204" charset="-122"/>
              </a:rPr>
              <a:t>order_price</a:t>
            </a:r>
            <a:r>
              <a:rPr lang="zh-CN" altLang="en-US" sz="2000" dirty="0" smtClean="0">
                <a:latin typeface="微软雅黑" panose="020B0503020204020204" charset="-122"/>
                <a:ea typeface="微软雅黑" panose="020B0503020204020204" charset="-122"/>
              </a:rPr>
              <a:t>，数量</a:t>
            </a:r>
            <a:r>
              <a:rPr lang="en-US" altLang="zh-CN" sz="2000" dirty="0" err="1" smtClean="0">
                <a:latin typeface="微软雅黑" panose="020B0503020204020204" charset="-122"/>
                <a:ea typeface="微软雅黑" panose="020B0503020204020204" charset="-122"/>
              </a:rPr>
              <a:t>order_amount</a:t>
            </a:r>
            <a:r>
              <a:rPr lang="zh-CN" altLang="en-US" sz="2000" dirty="0" smtClean="0">
                <a:latin typeface="微软雅黑" panose="020B0503020204020204" charset="-122"/>
                <a:ea typeface="微软雅黑" panose="020B0503020204020204" charset="-122"/>
              </a:rPr>
              <a:t>。要求商品订单表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中的所有订购客户信息均已在表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中记录在册。</a:t>
            </a:r>
            <a:endParaRPr lang="en-US" altLang="zh-CN" sz="2000" dirty="0" smtClean="0">
              <a:latin typeface="微软雅黑" panose="020B0503020204020204" charset="-122"/>
              <a:ea typeface="微软雅黑" panose="020B0503020204020204" charset="-122"/>
            </a:endParaRPr>
          </a:p>
        </p:txBody>
      </p:sp>
      <p:grpSp>
        <p:nvGrpSpPr>
          <p:cNvPr id="7" name="组合 6"/>
          <p:cNvGrpSpPr/>
          <p:nvPr/>
        </p:nvGrpSpPr>
        <p:grpSpPr>
          <a:xfrm>
            <a:off x="0" y="244559"/>
            <a:ext cx="563526" cy="6368882"/>
            <a:chOff x="0" y="0"/>
            <a:chExt cx="563526" cy="6368882"/>
          </a:xfrm>
        </p:grpSpPr>
        <p:sp>
          <p:nvSpPr>
            <p:cNvPr id="8" name="矩形 7"/>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0" name="矩形 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1" name="矩形 10"/>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2" name="矩形 1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3" name="TextBox 12"/>
          <p:cNvSpPr txBox="1"/>
          <p:nvPr/>
        </p:nvSpPr>
        <p:spPr>
          <a:xfrm>
            <a:off x="5635256" y="2122327"/>
            <a:ext cx="5166927" cy="4524315"/>
          </a:xfrm>
          <a:prstGeom prst="rect">
            <a:avLst/>
          </a:prstGeom>
          <a:noFill/>
        </p:spPr>
        <p:txBody>
          <a:bodyPr wrap="none" rtlCol="0">
            <a:spAutoFit/>
          </a:bodyPr>
          <a:lstStyle/>
          <a:p>
            <a:r>
              <a:rPr lang="en-US" altLang="zh-CN" dirty="0" smtClean="0"/>
              <a:t>USE </a:t>
            </a:r>
            <a:r>
              <a:rPr lang="en-US" altLang="zh-CN" dirty="0" err="1" smtClean="0"/>
              <a:t>mysql_test</a:t>
            </a:r>
            <a:r>
              <a:rPr lang="en-US" altLang="zh-CN" dirty="0" smtClean="0"/>
              <a:t>;</a:t>
            </a:r>
          </a:p>
          <a:p>
            <a:r>
              <a:rPr lang="en-US" altLang="zh-CN" dirty="0" smtClean="0"/>
              <a:t>CREATE TABLE orders</a:t>
            </a:r>
          </a:p>
          <a:p>
            <a:r>
              <a:rPr lang="en-US" altLang="zh-CN" dirty="0" smtClean="0"/>
              <a:t>(</a:t>
            </a:r>
          </a:p>
          <a:p>
            <a:r>
              <a:rPr lang="en-US" altLang="zh-CN" dirty="0"/>
              <a:t>	</a:t>
            </a:r>
            <a:r>
              <a:rPr lang="en-US" altLang="zh-CN" dirty="0" err="1" smtClean="0"/>
              <a:t>order_id</a:t>
            </a:r>
            <a:r>
              <a:rPr lang="en-US" altLang="zh-CN" dirty="0" smtClean="0"/>
              <a:t> INT NOT NULL AUTO_INCREMENT,</a:t>
            </a:r>
          </a:p>
          <a:p>
            <a:r>
              <a:rPr lang="en-US" altLang="zh-CN" dirty="0" smtClean="0"/>
              <a:t>	</a:t>
            </a:r>
            <a:r>
              <a:rPr lang="en-US" altLang="zh-CN" dirty="0" err="1" smtClean="0"/>
              <a:t>order_product</a:t>
            </a:r>
            <a:r>
              <a:rPr lang="en-US" altLang="zh-CN" dirty="0" smtClean="0"/>
              <a:t> CHAR(50) NOT NULL,</a:t>
            </a:r>
          </a:p>
          <a:p>
            <a:r>
              <a:rPr lang="en-US" altLang="zh-CN" dirty="0" smtClean="0"/>
              <a:t>	</a:t>
            </a:r>
            <a:r>
              <a:rPr lang="en-US" altLang="zh-CN" dirty="0" err="1" smtClean="0"/>
              <a:t>order_product_type</a:t>
            </a:r>
            <a:r>
              <a:rPr lang="en-US" altLang="zh-CN" dirty="0" smtClean="0"/>
              <a:t> CHAR(50) NOT NULL,</a:t>
            </a:r>
          </a:p>
          <a:p>
            <a:r>
              <a:rPr lang="en-US" altLang="zh-CN" dirty="0"/>
              <a:t>	</a:t>
            </a:r>
            <a:r>
              <a:rPr lang="en-US" altLang="zh-CN" dirty="0" err="1" smtClean="0"/>
              <a:t>cust_id</a:t>
            </a:r>
            <a:r>
              <a:rPr lang="en-US" altLang="zh-CN" dirty="0" smtClean="0"/>
              <a:t> INT NOT NULL,</a:t>
            </a:r>
          </a:p>
          <a:p>
            <a:r>
              <a:rPr lang="en-US" altLang="zh-CN" dirty="0"/>
              <a:t>	</a:t>
            </a:r>
            <a:r>
              <a:rPr lang="en-US" altLang="zh-CN" dirty="0" err="1" smtClean="0"/>
              <a:t>order_date</a:t>
            </a:r>
            <a:r>
              <a:rPr lang="en-US" altLang="zh-CN" dirty="0" smtClean="0"/>
              <a:t> DATETIME NOT NULL,</a:t>
            </a:r>
          </a:p>
          <a:p>
            <a:r>
              <a:rPr lang="en-US" altLang="zh-CN" dirty="0"/>
              <a:t>	</a:t>
            </a:r>
            <a:r>
              <a:rPr lang="en-US" altLang="zh-CN" dirty="0" err="1" smtClean="0"/>
              <a:t>order_price</a:t>
            </a:r>
            <a:r>
              <a:rPr lang="en-US" altLang="zh-CN" dirty="0" smtClean="0"/>
              <a:t> DOUBLE NOT NULL,</a:t>
            </a:r>
          </a:p>
          <a:p>
            <a:r>
              <a:rPr lang="en-US" altLang="zh-CN" dirty="0"/>
              <a:t>	</a:t>
            </a:r>
            <a:r>
              <a:rPr lang="en-US" altLang="zh-CN" dirty="0" err="1" smtClean="0"/>
              <a:t>order_amount</a:t>
            </a:r>
            <a:r>
              <a:rPr lang="en-US" altLang="zh-CN" dirty="0" smtClean="0"/>
              <a:t> INT NOT NULL,</a:t>
            </a:r>
          </a:p>
          <a:p>
            <a:r>
              <a:rPr lang="en-US" altLang="zh-CN" dirty="0"/>
              <a:t>	</a:t>
            </a:r>
            <a:r>
              <a:rPr lang="en-US" altLang="zh-CN" dirty="0" smtClean="0"/>
              <a:t>PRIMARY KEY(</a:t>
            </a:r>
            <a:r>
              <a:rPr lang="en-US" altLang="zh-CN" dirty="0" err="1" smtClean="0"/>
              <a:t>order_id</a:t>
            </a:r>
            <a:r>
              <a:rPr lang="en-US" altLang="zh-CN" dirty="0" smtClean="0"/>
              <a:t>),</a:t>
            </a:r>
          </a:p>
          <a:p>
            <a:r>
              <a:rPr lang="en-US" altLang="zh-CN" dirty="0"/>
              <a:t>	</a:t>
            </a:r>
            <a:r>
              <a:rPr lang="en-US" altLang="zh-CN" dirty="0" smtClean="0"/>
              <a:t>FOREIGN KEY(</a:t>
            </a:r>
            <a:r>
              <a:rPr lang="en-US" altLang="zh-CN" dirty="0" err="1" smtClean="0"/>
              <a:t>cust_id</a:t>
            </a:r>
            <a:r>
              <a:rPr lang="en-US" altLang="zh-CN" dirty="0" smtClean="0"/>
              <a:t>)</a:t>
            </a:r>
            <a:endParaRPr lang="en-US" altLang="zh-CN" dirty="0"/>
          </a:p>
          <a:p>
            <a:r>
              <a:rPr lang="en-US" altLang="zh-CN" dirty="0" smtClean="0"/>
              <a:t>		</a:t>
            </a:r>
            <a:r>
              <a:rPr lang="en-US" altLang="zh-CN" dirty="0" smtClean="0">
                <a:solidFill>
                  <a:schemeClr val="bg1"/>
                </a:solidFill>
              </a:rPr>
              <a:t>REFERENCES customers(</a:t>
            </a:r>
            <a:r>
              <a:rPr lang="en-US" altLang="zh-CN" dirty="0" err="1" smtClean="0">
                <a:solidFill>
                  <a:schemeClr val="bg1"/>
                </a:solidFill>
              </a:rPr>
              <a:t>cust_id</a:t>
            </a:r>
            <a:r>
              <a:rPr lang="en-US" altLang="zh-CN" dirty="0" smtClean="0">
                <a:solidFill>
                  <a:schemeClr val="bg1"/>
                </a:solidFill>
              </a:rPr>
              <a:t>)</a:t>
            </a:r>
          </a:p>
          <a:p>
            <a:r>
              <a:rPr lang="en-US" altLang="zh-CN" dirty="0">
                <a:solidFill>
                  <a:schemeClr val="bg1"/>
                </a:solidFill>
              </a:rPr>
              <a:t>	</a:t>
            </a:r>
            <a:r>
              <a:rPr lang="en-US" altLang="zh-CN" dirty="0" smtClean="0">
                <a:solidFill>
                  <a:schemeClr val="bg1"/>
                </a:solidFill>
              </a:rPr>
              <a:t>	ON DELETE RESTRICT</a:t>
            </a:r>
          </a:p>
          <a:p>
            <a:r>
              <a:rPr lang="en-US" altLang="zh-CN" dirty="0">
                <a:solidFill>
                  <a:schemeClr val="bg1"/>
                </a:solidFill>
              </a:rPr>
              <a:t>	</a:t>
            </a:r>
            <a:r>
              <a:rPr lang="en-US" altLang="zh-CN" dirty="0" smtClean="0">
                <a:solidFill>
                  <a:schemeClr val="bg1"/>
                </a:solidFill>
              </a:rPr>
              <a:t>	ON UPDATE RESTRICT</a:t>
            </a:r>
          </a:p>
          <a:p>
            <a:r>
              <a:rPr lang="en-US" altLang="zh-CN" dirty="0" smtClean="0"/>
              <a:t>);</a:t>
            </a: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4500231" cy="4247317"/>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中创建一个商品订单表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，该表包含订单号</a:t>
            </a:r>
            <a:r>
              <a:rPr lang="en-US" altLang="zh-CN" sz="2000" dirty="0" err="1" smtClean="0">
                <a:latin typeface="微软雅黑" panose="020B0503020204020204" charset="-122"/>
                <a:ea typeface="微软雅黑" panose="020B0503020204020204" charset="-122"/>
              </a:rPr>
              <a:t>order_id</a:t>
            </a:r>
            <a:r>
              <a:rPr lang="zh-CN" altLang="en-US" sz="2000" dirty="0" smtClean="0">
                <a:latin typeface="微软雅黑" panose="020B0503020204020204" charset="-122"/>
                <a:ea typeface="微软雅黑" panose="020B0503020204020204" charset="-122"/>
              </a:rPr>
              <a:t>，商品名</a:t>
            </a:r>
            <a:r>
              <a:rPr lang="en-US" altLang="zh-CN" sz="2000" dirty="0" err="1" smtClean="0">
                <a:latin typeface="微软雅黑" panose="020B0503020204020204" charset="-122"/>
                <a:ea typeface="微软雅黑" panose="020B0503020204020204" charset="-122"/>
              </a:rPr>
              <a:t>order_product</a:t>
            </a:r>
            <a:r>
              <a:rPr lang="zh-CN" altLang="en-US" sz="2000" dirty="0" smtClean="0">
                <a:latin typeface="微软雅黑" panose="020B0503020204020204" charset="-122"/>
                <a:ea typeface="微软雅黑" panose="020B0503020204020204" charset="-122"/>
              </a:rPr>
              <a:t>，商品类型</a:t>
            </a:r>
            <a:r>
              <a:rPr lang="en-US" altLang="zh-CN" sz="2000" dirty="0" err="1" smtClean="0">
                <a:latin typeface="微软雅黑" panose="020B0503020204020204" charset="-122"/>
                <a:ea typeface="微软雅黑" panose="020B0503020204020204" charset="-122"/>
              </a:rPr>
              <a:t>order_product_type</a:t>
            </a:r>
            <a:r>
              <a:rPr lang="zh-CN" altLang="en-US" sz="2000" dirty="0" smtClean="0">
                <a:latin typeface="微软雅黑" panose="020B0503020204020204" charset="-122"/>
                <a:ea typeface="微软雅黑" panose="020B0503020204020204" charset="-122"/>
              </a:rPr>
              <a:t>，客户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号</a:t>
            </a:r>
            <a:r>
              <a:rPr lang="en-US" altLang="zh-CN" sz="2000" dirty="0" err="1" smtClean="0">
                <a:latin typeface="微软雅黑" panose="020B0503020204020204" charset="-122"/>
                <a:ea typeface="微软雅黑" panose="020B0503020204020204" charset="-122"/>
              </a:rPr>
              <a:t>cust_id</a:t>
            </a:r>
            <a:r>
              <a:rPr lang="zh-CN" altLang="en-US" sz="2000" dirty="0" smtClean="0">
                <a:latin typeface="微软雅黑" panose="020B0503020204020204" charset="-122"/>
                <a:ea typeface="微软雅黑" panose="020B0503020204020204" charset="-122"/>
              </a:rPr>
              <a:t>，订购时间</a:t>
            </a:r>
            <a:r>
              <a:rPr lang="en-US" altLang="zh-CN" sz="2000" dirty="0" err="1" smtClean="0">
                <a:latin typeface="微软雅黑" panose="020B0503020204020204" charset="-122"/>
                <a:ea typeface="微软雅黑" panose="020B0503020204020204" charset="-122"/>
              </a:rPr>
              <a:t>order_date</a:t>
            </a:r>
            <a:r>
              <a:rPr lang="zh-CN" altLang="en-US" sz="2000" dirty="0" smtClean="0">
                <a:latin typeface="微软雅黑" panose="020B0503020204020204" charset="-122"/>
                <a:ea typeface="微软雅黑" panose="020B0503020204020204" charset="-122"/>
              </a:rPr>
              <a:t>，价格</a:t>
            </a:r>
            <a:r>
              <a:rPr lang="en-US" altLang="zh-CN" sz="2000" dirty="0" err="1" smtClean="0">
                <a:latin typeface="微软雅黑" panose="020B0503020204020204" charset="-122"/>
                <a:ea typeface="微软雅黑" panose="020B0503020204020204" charset="-122"/>
              </a:rPr>
              <a:t>order_price</a:t>
            </a:r>
            <a:r>
              <a:rPr lang="zh-CN" altLang="en-US" sz="2000" dirty="0" smtClean="0">
                <a:latin typeface="微软雅黑" panose="020B0503020204020204" charset="-122"/>
                <a:ea typeface="微软雅黑" panose="020B0503020204020204" charset="-122"/>
              </a:rPr>
              <a:t>，数量</a:t>
            </a:r>
            <a:r>
              <a:rPr lang="en-US" altLang="zh-CN" sz="2000" dirty="0" err="1" smtClean="0">
                <a:latin typeface="微软雅黑" panose="020B0503020204020204" charset="-122"/>
                <a:ea typeface="微软雅黑" panose="020B0503020204020204" charset="-122"/>
              </a:rPr>
              <a:t>order_amount</a:t>
            </a:r>
            <a:r>
              <a:rPr lang="zh-CN" altLang="en-US" sz="2000" dirty="0" smtClean="0">
                <a:latin typeface="微软雅黑" panose="020B0503020204020204" charset="-122"/>
                <a:ea typeface="微软雅黑" panose="020B0503020204020204" charset="-122"/>
              </a:rPr>
              <a:t>。要求商品订单表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中的所有订购客户信息均已在表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中记录在册。</a:t>
            </a:r>
            <a:endParaRPr lang="en-US" altLang="zh-CN" sz="2000" dirty="0" smtClean="0">
              <a:latin typeface="微软雅黑" panose="020B0503020204020204" charset="-122"/>
              <a:ea typeface="微软雅黑" panose="020B0503020204020204" charset="-122"/>
            </a:endParaRPr>
          </a:p>
        </p:txBody>
      </p:sp>
      <p:grpSp>
        <p:nvGrpSpPr>
          <p:cNvPr id="7" name="组合 6"/>
          <p:cNvGrpSpPr/>
          <p:nvPr/>
        </p:nvGrpSpPr>
        <p:grpSpPr>
          <a:xfrm>
            <a:off x="0" y="244559"/>
            <a:ext cx="563526" cy="6368882"/>
            <a:chOff x="0" y="0"/>
            <a:chExt cx="563526" cy="6368882"/>
          </a:xfrm>
        </p:grpSpPr>
        <p:sp>
          <p:nvSpPr>
            <p:cNvPr id="8" name="矩形 7"/>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0" name="矩形 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1" name="矩形 10"/>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2" name="矩形 1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3" name="TextBox 12"/>
          <p:cNvSpPr txBox="1"/>
          <p:nvPr/>
        </p:nvSpPr>
        <p:spPr>
          <a:xfrm>
            <a:off x="5635256" y="2122327"/>
            <a:ext cx="5166927" cy="4524315"/>
          </a:xfrm>
          <a:prstGeom prst="rect">
            <a:avLst/>
          </a:prstGeom>
          <a:noFill/>
        </p:spPr>
        <p:txBody>
          <a:bodyPr wrap="none" rtlCol="0">
            <a:spAutoFit/>
          </a:bodyPr>
          <a:lstStyle/>
          <a:p>
            <a:r>
              <a:rPr lang="en-US" altLang="zh-CN" dirty="0" smtClean="0"/>
              <a:t>USE </a:t>
            </a:r>
            <a:r>
              <a:rPr lang="en-US" altLang="zh-CN" dirty="0" err="1" smtClean="0"/>
              <a:t>mysql_test</a:t>
            </a:r>
            <a:r>
              <a:rPr lang="en-US" altLang="zh-CN" dirty="0" smtClean="0"/>
              <a:t>;</a:t>
            </a:r>
          </a:p>
          <a:p>
            <a:r>
              <a:rPr lang="en-US" altLang="zh-CN" dirty="0" smtClean="0"/>
              <a:t>CREATE TABLE orders</a:t>
            </a:r>
          </a:p>
          <a:p>
            <a:r>
              <a:rPr lang="en-US" altLang="zh-CN" dirty="0" smtClean="0"/>
              <a:t>(</a:t>
            </a:r>
          </a:p>
          <a:p>
            <a:r>
              <a:rPr lang="en-US" altLang="zh-CN" dirty="0"/>
              <a:t>	</a:t>
            </a:r>
            <a:r>
              <a:rPr lang="en-US" altLang="zh-CN" dirty="0" err="1" smtClean="0"/>
              <a:t>order_id</a:t>
            </a:r>
            <a:r>
              <a:rPr lang="en-US" altLang="zh-CN" dirty="0" smtClean="0"/>
              <a:t> INT NOT NULL AUTO_INCREMENT,</a:t>
            </a:r>
          </a:p>
          <a:p>
            <a:r>
              <a:rPr lang="en-US" altLang="zh-CN" dirty="0" smtClean="0"/>
              <a:t>	</a:t>
            </a:r>
            <a:r>
              <a:rPr lang="en-US" altLang="zh-CN" dirty="0" err="1" smtClean="0"/>
              <a:t>order_product</a:t>
            </a:r>
            <a:r>
              <a:rPr lang="en-US" altLang="zh-CN" dirty="0" smtClean="0"/>
              <a:t> CHAR(50) NOT NULL,</a:t>
            </a:r>
          </a:p>
          <a:p>
            <a:r>
              <a:rPr lang="en-US" altLang="zh-CN" dirty="0" smtClean="0"/>
              <a:t>	</a:t>
            </a:r>
            <a:r>
              <a:rPr lang="en-US" altLang="zh-CN" dirty="0" err="1" smtClean="0"/>
              <a:t>order_product_type</a:t>
            </a:r>
            <a:r>
              <a:rPr lang="en-US" altLang="zh-CN" dirty="0" smtClean="0"/>
              <a:t> CHAR(50) NOT NULL,</a:t>
            </a:r>
          </a:p>
          <a:p>
            <a:r>
              <a:rPr lang="en-US" altLang="zh-CN" dirty="0"/>
              <a:t>	</a:t>
            </a:r>
            <a:r>
              <a:rPr lang="en-US" altLang="zh-CN" dirty="0" err="1" smtClean="0"/>
              <a:t>cust_id</a:t>
            </a:r>
            <a:r>
              <a:rPr lang="en-US" altLang="zh-CN" dirty="0" smtClean="0"/>
              <a:t> INT NOT NULL,</a:t>
            </a:r>
          </a:p>
          <a:p>
            <a:r>
              <a:rPr lang="en-US" altLang="zh-CN" dirty="0"/>
              <a:t>	</a:t>
            </a:r>
            <a:r>
              <a:rPr lang="en-US" altLang="zh-CN" dirty="0" err="1" smtClean="0"/>
              <a:t>order_date</a:t>
            </a:r>
            <a:r>
              <a:rPr lang="en-US" altLang="zh-CN" dirty="0" smtClean="0"/>
              <a:t> DATETIME NOT NULL,</a:t>
            </a:r>
          </a:p>
          <a:p>
            <a:r>
              <a:rPr lang="en-US" altLang="zh-CN" dirty="0"/>
              <a:t>	</a:t>
            </a:r>
            <a:r>
              <a:rPr lang="en-US" altLang="zh-CN" dirty="0" err="1" smtClean="0"/>
              <a:t>order_price</a:t>
            </a:r>
            <a:r>
              <a:rPr lang="en-US" altLang="zh-CN" dirty="0" smtClean="0"/>
              <a:t> DOUBLE NOT NULL,</a:t>
            </a:r>
          </a:p>
          <a:p>
            <a:r>
              <a:rPr lang="en-US" altLang="zh-CN" dirty="0"/>
              <a:t>	</a:t>
            </a:r>
            <a:r>
              <a:rPr lang="en-US" altLang="zh-CN" dirty="0" err="1" smtClean="0"/>
              <a:t>order_amount</a:t>
            </a:r>
            <a:r>
              <a:rPr lang="en-US" altLang="zh-CN" dirty="0" smtClean="0"/>
              <a:t> INT NOT NULL,</a:t>
            </a:r>
          </a:p>
          <a:p>
            <a:r>
              <a:rPr lang="en-US" altLang="zh-CN" dirty="0"/>
              <a:t>	</a:t>
            </a:r>
            <a:r>
              <a:rPr lang="en-US" altLang="zh-CN" dirty="0" smtClean="0"/>
              <a:t>PRIMARY KEY(</a:t>
            </a:r>
            <a:r>
              <a:rPr lang="en-US" altLang="zh-CN" dirty="0" err="1" smtClean="0"/>
              <a:t>order_id</a:t>
            </a:r>
            <a:r>
              <a:rPr lang="en-US" altLang="zh-CN" dirty="0" smtClean="0"/>
              <a:t>),</a:t>
            </a:r>
          </a:p>
          <a:p>
            <a:r>
              <a:rPr lang="en-US" altLang="zh-CN" dirty="0"/>
              <a:t>	</a:t>
            </a:r>
            <a:r>
              <a:rPr lang="en-US" altLang="zh-CN" dirty="0" smtClean="0"/>
              <a:t>FOREIGN KEY(</a:t>
            </a:r>
            <a:r>
              <a:rPr lang="en-US" altLang="zh-CN" dirty="0" err="1" smtClean="0"/>
              <a:t>cust_id</a:t>
            </a:r>
            <a:r>
              <a:rPr lang="en-US" altLang="zh-CN" dirty="0" smtClean="0"/>
              <a:t>)</a:t>
            </a:r>
            <a:endParaRPr lang="en-US" altLang="zh-CN" dirty="0"/>
          </a:p>
          <a:p>
            <a:r>
              <a:rPr lang="en-US" altLang="zh-CN" dirty="0" smtClean="0"/>
              <a:t>		REFERENCES customers(</a:t>
            </a:r>
            <a:r>
              <a:rPr lang="en-US" altLang="zh-CN" dirty="0" err="1" smtClean="0"/>
              <a:t>cust_id</a:t>
            </a:r>
            <a:r>
              <a:rPr lang="en-US" altLang="zh-CN" dirty="0" smtClean="0"/>
              <a:t>)</a:t>
            </a:r>
          </a:p>
          <a:p>
            <a:r>
              <a:rPr lang="en-US" altLang="zh-CN" dirty="0"/>
              <a:t>	</a:t>
            </a:r>
            <a:r>
              <a:rPr lang="en-US" altLang="zh-CN" dirty="0" smtClean="0"/>
              <a:t>	</a:t>
            </a:r>
            <a:r>
              <a:rPr lang="en-US" altLang="zh-CN" dirty="0" smtClean="0">
                <a:solidFill>
                  <a:schemeClr val="bg1"/>
                </a:solidFill>
              </a:rPr>
              <a:t>ON DELETE RESTRICT</a:t>
            </a:r>
          </a:p>
          <a:p>
            <a:r>
              <a:rPr lang="en-US" altLang="zh-CN" dirty="0">
                <a:solidFill>
                  <a:schemeClr val="bg1"/>
                </a:solidFill>
              </a:rPr>
              <a:t>	</a:t>
            </a:r>
            <a:r>
              <a:rPr lang="en-US" altLang="zh-CN" dirty="0" smtClean="0">
                <a:solidFill>
                  <a:schemeClr val="bg1"/>
                </a:solidFill>
              </a:rPr>
              <a:t>	ON UPDATE RESTRICT</a:t>
            </a:r>
          </a:p>
          <a:p>
            <a:r>
              <a:rPr lang="en-US" altLang="zh-CN" dirty="0" smtClean="0"/>
              <a:t>);</a:t>
            </a: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4500231" cy="4247317"/>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中创建一个商品订单表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，该表包含订单号</a:t>
            </a:r>
            <a:r>
              <a:rPr lang="en-US" altLang="zh-CN" sz="2000" dirty="0" err="1" smtClean="0">
                <a:latin typeface="微软雅黑" panose="020B0503020204020204" charset="-122"/>
                <a:ea typeface="微软雅黑" panose="020B0503020204020204" charset="-122"/>
              </a:rPr>
              <a:t>order_id</a:t>
            </a:r>
            <a:r>
              <a:rPr lang="zh-CN" altLang="en-US" sz="2000" dirty="0" smtClean="0">
                <a:latin typeface="微软雅黑" panose="020B0503020204020204" charset="-122"/>
                <a:ea typeface="微软雅黑" panose="020B0503020204020204" charset="-122"/>
              </a:rPr>
              <a:t>，商品名</a:t>
            </a:r>
            <a:r>
              <a:rPr lang="en-US" altLang="zh-CN" sz="2000" dirty="0" err="1" smtClean="0">
                <a:latin typeface="微软雅黑" panose="020B0503020204020204" charset="-122"/>
                <a:ea typeface="微软雅黑" panose="020B0503020204020204" charset="-122"/>
              </a:rPr>
              <a:t>order_product</a:t>
            </a:r>
            <a:r>
              <a:rPr lang="zh-CN" altLang="en-US" sz="2000" dirty="0" smtClean="0">
                <a:latin typeface="微软雅黑" panose="020B0503020204020204" charset="-122"/>
                <a:ea typeface="微软雅黑" panose="020B0503020204020204" charset="-122"/>
              </a:rPr>
              <a:t>，商品类型</a:t>
            </a:r>
            <a:r>
              <a:rPr lang="en-US" altLang="zh-CN" sz="2000" dirty="0" err="1" smtClean="0">
                <a:latin typeface="微软雅黑" panose="020B0503020204020204" charset="-122"/>
                <a:ea typeface="微软雅黑" panose="020B0503020204020204" charset="-122"/>
              </a:rPr>
              <a:t>order_product_type</a:t>
            </a:r>
            <a:r>
              <a:rPr lang="zh-CN" altLang="en-US" sz="2000" dirty="0" smtClean="0">
                <a:latin typeface="微软雅黑" panose="020B0503020204020204" charset="-122"/>
                <a:ea typeface="微软雅黑" panose="020B0503020204020204" charset="-122"/>
              </a:rPr>
              <a:t>，客户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号</a:t>
            </a:r>
            <a:r>
              <a:rPr lang="en-US" altLang="zh-CN" sz="2000" dirty="0" err="1" smtClean="0">
                <a:latin typeface="微软雅黑" panose="020B0503020204020204" charset="-122"/>
                <a:ea typeface="微软雅黑" panose="020B0503020204020204" charset="-122"/>
              </a:rPr>
              <a:t>cust_id</a:t>
            </a:r>
            <a:r>
              <a:rPr lang="zh-CN" altLang="en-US" sz="2000" dirty="0" smtClean="0">
                <a:latin typeface="微软雅黑" panose="020B0503020204020204" charset="-122"/>
                <a:ea typeface="微软雅黑" panose="020B0503020204020204" charset="-122"/>
              </a:rPr>
              <a:t>，订购时间</a:t>
            </a:r>
            <a:r>
              <a:rPr lang="en-US" altLang="zh-CN" sz="2000" dirty="0" err="1" smtClean="0">
                <a:latin typeface="微软雅黑" panose="020B0503020204020204" charset="-122"/>
                <a:ea typeface="微软雅黑" panose="020B0503020204020204" charset="-122"/>
              </a:rPr>
              <a:t>order_date</a:t>
            </a:r>
            <a:r>
              <a:rPr lang="zh-CN" altLang="en-US" sz="2000" dirty="0" smtClean="0">
                <a:latin typeface="微软雅黑" panose="020B0503020204020204" charset="-122"/>
                <a:ea typeface="微软雅黑" panose="020B0503020204020204" charset="-122"/>
              </a:rPr>
              <a:t>，价格</a:t>
            </a:r>
            <a:r>
              <a:rPr lang="en-US" altLang="zh-CN" sz="2000" dirty="0" err="1" smtClean="0">
                <a:latin typeface="微软雅黑" panose="020B0503020204020204" charset="-122"/>
                <a:ea typeface="微软雅黑" panose="020B0503020204020204" charset="-122"/>
              </a:rPr>
              <a:t>order_price</a:t>
            </a:r>
            <a:r>
              <a:rPr lang="zh-CN" altLang="en-US" sz="2000" dirty="0" smtClean="0">
                <a:latin typeface="微软雅黑" panose="020B0503020204020204" charset="-122"/>
                <a:ea typeface="微软雅黑" panose="020B0503020204020204" charset="-122"/>
              </a:rPr>
              <a:t>，数量</a:t>
            </a:r>
            <a:r>
              <a:rPr lang="en-US" altLang="zh-CN" sz="2000" dirty="0" err="1" smtClean="0">
                <a:latin typeface="微软雅黑" panose="020B0503020204020204" charset="-122"/>
                <a:ea typeface="微软雅黑" panose="020B0503020204020204" charset="-122"/>
              </a:rPr>
              <a:t>order_amount</a:t>
            </a:r>
            <a:r>
              <a:rPr lang="zh-CN" altLang="en-US" sz="2000" dirty="0" smtClean="0">
                <a:latin typeface="微软雅黑" panose="020B0503020204020204" charset="-122"/>
                <a:ea typeface="微软雅黑" panose="020B0503020204020204" charset="-122"/>
              </a:rPr>
              <a:t>。要求商品订单表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中的所有订购客户信息均已在表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中记录在册。</a:t>
            </a:r>
            <a:endParaRPr lang="en-US" altLang="zh-CN" sz="2000" dirty="0" smtClean="0">
              <a:latin typeface="微软雅黑" panose="020B0503020204020204" charset="-122"/>
              <a:ea typeface="微软雅黑" panose="020B0503020204020204" charset="-122"/>
            </a:endParaRPr>
          </a:p>
        </p:txBody>
      </p:sp>
      <p:grpSp>
        <p:nvGrpSpPr>
          <p:cNvPr id="7" name="组合 6"/>
          <p:cNvGrpSpPr/>
          <p:nvPr/>
        </p:nvGrpSpPr>
        <p:grpSpPr>
          <a:xfrm>
            <a:off x="0" y="244559"/>
            <a:ext cx="563526" cy="6368882"/>
            <a:chOff x="0" y="0"/>
            <a:chExt cx="563526" cy="6368882"/>
          </a:xfrm>
        </p:grpSpPr>
        <p:sp>
          <p:nvSpPr>
            <p:cNvPr id="8" name="矩形 7"/>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0" name="矩形 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1" name="矩形 10"/>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2" name="矩形 1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3" name="TextBox 12"/>
          <p:cNvSpPr txBox="1"/>
          <p:nvPr/>
        </p:nvSpPr>
        <p:spPr>
          <a:xfrm>
            <a:off x="5635256" y="2122327"/>
            <a:ext cx="5166927" cy="4524315"/>
          </a:xfrm>
          <a:prstGeom prst="rect">
            <a:avLst/>
          </a:prstGeom>
          <a:noFill/>
        </p:spPr>
        <p:txBody>
          <a:bodyPr wrap="none" rtlCol="0">
            <a:spAutoFit/>
          </a:bodyPr>
          <a:lstStyle/>
          <a:p>
            <a:r>
              <a:rPr lang="en-US" altLang="zh-CN" dirty="0" smtClean="0"/>
              <a:t>USE </a:t>
            </a:r>
            <a:r>
              <a:rPr lang="en-US" altLang="zh-CN" dirty="0" err="1" smtClean="0"/>
              <a:t>mysql_test</a:t>
            </a:r>
            <a:r>
              <a:rPr lang="en-US" altLang="zh-CN" dirty="0" smtClean="0"/>
              <a:t>;</a:t>
            </a:r>
          </a:p>
          <a:p>
            <a:r>
              <a:rPr lang="en-US" altLang="zh-CN" dirty="0" smtClean="0"/>
              <a:t>CREATE TABLE orders</a:t>
            </a:r>
          </a:p>
          <a:p>
            <a:r>
              <a:rPr lang="en-US" altLang="zh-CN" dirty="0" smtClean="0"/>
              <a:t>(</a:t>
            </a:r>
          </a:p>
          <a:p>
            <a:r>
              <a:rPr lang="en-US" altLang="zh-CN" dirty="0"/>
              <a:t>	</a:t>
            </a:r>
            <a:r>
              <a:rPr lang="en-US" altLang="zh-CN" dirty="0" err="1" smtClean="0"/>
              <a:t>order_id</a:t>
            </a:r>
            <a:r>
              <a:rPr lang="en-US" altLang="zh-CN" dirty="0" smtClean="0"/>
              <a:t> INT NOT NULL AUTO_INCREMENT,</a:t>
            </a:r>
          </a:p>
          <a:p>
            <a:r>
              <a:rPr lang="en-US" altLang="zh-CN" dirty="0" smtClean="0"/>
              <a:t>	</a:t>
            </a:r>
            <a:r>
              <a:rPr lang="en-US" altLang="zh-CN" dirty="0" err="1" smtClean="0"/>
              <a:t>order_product</a:t>
            </a:r>
            <a:r>
              <a:rPr lang="en-US" altLang="zh-CN" dirty="0" smtClean="0"/>
              <a:t> CHAR(50) NOT NULL,</a:t>
            </a:r>
          </a:p>
          <a:p>
            <a:r>
              <a:rPr lang="en-US" altLang="zh-CN" dirty="0" smtClean="0"/>
              <a:t>	</a:t>
            </a:r>
            <a:r>
              <a:rPr lang="en-US" altLang="zh-CN" dirty="0" err="1" smtClean="0"/>
              <a:t>order_product_type</a:t>
            </a:r>
            <a:r>
              <a:rPr lang="en-US" altLang="zh-CN" dirty="0" smtClean="0"/>
              <a:t> CHAR(50) NOT NULL,</a:t>
            </a:r>
          </a:p>
          <a:p>
            <a:r>
              <a:rPr lang="en-US" altLang="zh-CN" dirty="0"/>
              <a:t>	</a:t>
            </a:r>
            <a:r>
              <a:rPr lang="en-US" altLang="zh-CN" dirty="0" err="1" smtClean="0"/>
              <a:t>cust_id</a:t>
            </a:r>
            <a:r>
              <a:rPr lang="en-US" altLang="zh-CN" dirty="0" smtClean="0"/>
              <a:t> INT NOT NULL,</a:t>
            </a:r>
          </a:p>
          <a:p>
            <a:r>
              <a:rPr lang="en-US" altLang="zh-CN" dirty="0"/>
              <a:t>	</a:t>
            </a:r>
            <a:r>
              <a:rPr lang="en-US" altLang="zh-CN" dirty="0" err="1" smtClean="0"/>
              <a:t>order_date</a:t>
            </a:r>
            <a:r>
              <a:rPr lang="en-US" altLang="zh-CN" dirty="0" smtClean="0"/>
              <a:t> DATETIME NOT NULL,</a:t>
            </a:r>
          </a:p>
          <a:p>
            <a:r>
              <a:rPr lang="en-US" altLang="zh-CN" dirty="0"/>
              <a:t>	</a:t>
            </a:r>
            <a:r>
              <a:rPr lang="en-US" altLang="zh-CN" dirty="0" err="1" smtClean="0"/>
              <a:t>order_price</a:t>
            </a:r>
            <a:r>
              <a:rPr lang="en-US" altLang="zh-CN" dirty="0" smtClean="0"/>
              <a:t> DOUBLE NOT NULL,</a:t>
            </a:r>
          </a:p>
          <a:p>
            <a:r>
              <a:rPr lang="en-US" altLang="zh-CN" dirty="0"/>
              <a:t>	</a:t>
            </a:r>
            <a:r>
              <a:rPr lang="en-US" altLang="zh-CN" dirty="0" err="1" smtClean="0"/>
              <a:t>order_amount</a:t>
            </a:r>
            <a:r>
              <a:rPr lang="en-US" altLang="zh-CN" dirty="0" smtClean="0"/>
              <a:t> INT NOT NULL,</a:t>
            </a:r>
          </a:p>
          <a:p>
            <a:r>
              <a:rPr lang="en-US" altLang="zh-CN" dirty="0"/>
              <a:t>	</a:t>
            </a:r>
            <a:r>
              <a:rPr lang="en-US" altLang="zh-CN" dirty="0" smtClean="0"/>
              <a:t>PRIMARY KEY(</a:t>
            </a:r>
            <a:r>
              <a:rPr lang="en-US" altLang="zh-CN" dirty="0" err="1" smtClean="0"/>
              <a:t>order_id</a:t>
            </a:r>
            <a:r>
              <a:rPr lang="en-US" altLang="zh-CN" dirty="0" smtClean="0"/>
              <a:t>),</a:t>
            </a:r>
          </a:p>
          <a:p>
            <a:r>
              <a:rPr lang="en-US" altLang="zh-CN" dirty="0"/>
              <a:t>	</a:t>
            </a:r>
            <a:r>
              <a:rPr lang="en-US" altLang="zh-CN" dirty="0" smtClean="0"/>
              <a:t>FOREIGN KEY(</a:t>
            </a:r>
            <a:r>
              <a:rPr lang="en-US" altLang="zh-CN" dirty="0" err="1" smtClean="0"/>
              <a:t>cust_id</a:t>
            </a:r>
            <a:r>
              <a:rPr lang="en-US" altLang="zh-CN" dirty="0" smtClean="0"/>
              <a:t>)</a:t>
            </a:r>
            <a:endParaRPr lang="en-US" altLang="zh-CN" dirty="0"/>
          </a:p>
          <a:p>
            <a:r>
              <a:rPr lang="en-US" altLang="zh-CN" dirty="0" smtClean="0"/>
              <a:t>		REFERENCES customers(</a:t>
            </a:r>
            <a:r>
              <a:rPr lang="en-US" altLang="zh-CN" dirty="0" err="1" smtClean="0"/>
              <a:t>cust_id</a:t>
            </a:r>
            <a:r>
              <a:rPr lang="en-US" altLang="zh-CN" dirty="0" smtClean="0"/>
              <a:t>)</a:t>
            </a:r>
          </a:p>
          <a:p>
            <a:r>
              <a:rPr lang="en-US" altLang="zh-CN" dirty="0"/>
              <a:t>	</a:t>
            </a:r>
            <a:r>
              <a:rPr lang="en-US" altLang="zh-CN" dirty="0" smtClean="0"/>
              <a:t>	ON DELETE RESTRICT</a:t>
            </a:r>
          </a:p>
          <a:p>
            <a:r>
              <a:rPr lang="en-US" altLang="zh-CN" dirty="0"/>
              <a:t>	</a:t>
            </a:r>
            <a:r>
              <a:rPr lang="en-US" altLang="zh-CN" dirty="0" smtClean="0"/>
              <a:t>	</a:t>
            </a:r>
            <a:r>
              <a:rPr lang="en-US" altLang="zh-CN" dirty="0" smtClean="0">
                <a:solidFill>
                  <a:schemeClr val="bg1"/>
                </a:solidFill>
              </a:rPr>
              <a:t>ON UPDATE RESTRICT</a:t>
            </a:r>
          </a:p>
          <a:p>
            <a:r>
              <a:rPr lang="en-US" altLang="zh-CN" dirty="0" smtClean="0"/>
              <a:t>);</a:t>
            </a: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4500231" cy="4247317"/>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中创建一个商品订单表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，该表包含订单号</a:t>
            </a:r>
            <a:r>
              <a:rPr lang="en-US" altLang="zh-CN" sz="2000" dirty="0" err="1" smtClean="0">
                <a:latin typeface="微软雅黑" panose="020B0503020204020204" charset="-122"/>
                <a:ea typeface="微软雅黑" panose="020B0503020204020204" charset="-122"/>
              </a:rPr>
              <a:t>order_id</a:t>
            </a:r>
            <a:r>
              <a:rPr lang="zh-CN" altLang="en-US" sz="2000" dirty="0" smtClean="0">
                <a:latin typeface="微软雅黑" panose="020B0503020204020204" charset="-122"/>
                <a:ea typeface="微软雅黑" panose="020B0503020204020204" charset="-122"/>
              </a:rPr>
              <a:t>，商品名</a:t>
            </a:r>
            <a:r>
              <a:rPr lang="en-US" altLang="zh-CN" sz="2000" dirty="0" err="1" smtClean="0">
                <a:latin typeface="微软雅黑" panose="020B0503020204020204" charset="-122"/>
                <a:ea typeface="微软雅黑" panose="020B0503020204020204" charset="-122"/>
              </a:rPr>
              <a:t>order_product</a:t>
            </a:r>
            <a:r>
              <a:rPr lang="zh-CN" altLang="en-US" sz="2000" dirty="0" smtClean="0">
                <a:latin typeface="微软雅黑" panose="020B0503020204020204" charset="-122"/>
                <a:ea typeface="微软雅黑" panose="020B0503020204020204" charset="-122"/>
              </a:rPr>
              <a:t>，商品类型</a:t>
            </a:r>
            <a:r>
              <a:rPr lang="en-US" altLang="zh-CN" sz="2000" dirty="0" err="1" smtClean="0">
                <a:latin typeface="微软雅黑" panose="020B0503020204020204" charset="-122"/>
                <a:ea typeface="微软雅黑" panose="020B0503020204020204" charset="-122"/>
              </a:rPr>
              <a:t>order_product_type</a:t>
            </a:r>
            <a:r>
              <a:rPr lang="zh-CN" altLang="en-US" sz="2000" dirty="0" smtClean="0">
                <a:latin typeface="微软雅黑" panose="020B0503020204020204" charset="-122"/>
                <a:ea typeface="微软雅黑" panose="020B0503020204020204" charset="-122"/>
              </a:rPr>
              <a:t>，客户</a:t>
            </a:r>
            <a:r>
              <a:rPr lang="en-US" altLang="zh-CN" sz="2000" dirty="0" smtClean="0">
                <a:latin typeface="微软雅黑" panose="020B0503020204020204" charset="-122"/>
                <a:ea typeface="微软雅黑" panose="020B0503020204020204" charset="-122"/>
              </a:rPr>
              <a:t>id</a:t>
            </a:r>
            <a:r>
              <a:rPr lang="zh-CN" altLang="en-US" sz="2000" dirty="0" smtClean="0">
                <a:latin typeface="微软雅黑" panose="020B0503020204020204" charset="-122"/>
                <a:ea typeface="微软雅黑" panose="020B0503020204020204" charset="-122"/>
              </a:rPr>
              <a:t>号</a:t>
            </a:r>
            <a:r>
              <a:rPr lang="en-US" altLang="zh-CN" sz="2000" dirty="0" err="1" smtClean="0">
                <a:latin typeface="微软雅黑" panose="020B0503020204020204" charset="-122"/>
                <a:ea typeface="微软雅黑" panose="020B0503020204020204" charset="-122"/>
              </a:rPr>
              <a:t>cust_id</a:t>
            </a:r>
            <a:r>
              <a:rPr lang="zh-CN" altLang="en-US" sz="2000" dirty="0" smtClean="0">
                <a:latin typeface="微软雅黑" panose="020B0503020204020204" charset="-122"/>
                <a:ea typeface="微软雅黑" panose="020B0503020204020204" charset="-122"/>
              </a:rPr>
              <a:t>，订购时间</a:t>
            </a:r>
            <a:r>
              <a:rPr lang="en-US" altLang="zh-CN" sz="2000" dirty="0" err="1" smtClean="0">
                <a:latin typeface="微软雅黑" panose="020B0503020204020204" charset="-122"/>
                <a:ea typeface="微软雅黑" panose="020B0503020204020204" charset="-122"/>
              </a:rPr>
              <a:t>order_date</a:t>
            </a:r>
            <a:r>
              <a:rPr lang="zh-CN" altLang="en-US" sz="2000" dirty="0" smtClean="0">
                <a:latin typeface="微软雅黑" panose="020B0503020204020204" charset="-122"/>
                <a:ea typeface="微软雅黑" panose="020B0503020204020204" charset="-122"/>
              </a:rPr>
              <a:t>，价格</a:t>
            </a:r>
            <a:r>
              <a:rPr lang="en-US" altLang="zh-CN" sz="2000" dirty="0" err="1" smtClean="0">
                <a:latin typeface="微软雅黑" panose="020B0503020204020204" charset="-122"/>
                <a:ea typeface="微软雅黑" panose="020B0503020204020204" charset="-122"/>
              </a:rPr>
              <a:t>order_price</a:t>
            </a:r>
            <a:r>
              <a:rPr lang="zh-CN" altLang="en-US" sz="2000" dirty="0" smtClean="0">
                <a:latin typeface="微软雅黑" panose="020B0503020204020204" charset="-122"/>
                <a:ea typeface="微软雅黑" panose="020B0503020204020204" charset="-122"/>
              </a:rPr>
              <a:t>，数量</a:t>
            </a:r>
            <a:r>
              <a:rPr lang="en-US" altLang="zh-CN" sz="2000" dirty="0" err="1" smtClean="0">
                <a:latin typeface="微软雅黑" panose="020B0503020204020204" charset="-122"/>
                <a:ea typeface="微软雅黑" panose="020B0503020204020204" charset="-122"/>
              </a:rPr>
              <a:t>order_amount</a:t>
            </a:r>
            <a:r>
              <a:rPr lang="zh-CN" altLang="en-US" sz="2000" dirty="0" smtClean="0">
                <a:latin typeface="微软雅黑" panose="020B0503020204020204" charset="-122"/>
                <a:ea typeface="微软雅黑" panose="020B0503020204020204" charset="-122"/>
              </a:rPr>
              <a:t>。要求商品订单表</a:t>
            </a:r>
            <a:r>
              <a:rPr lang="en-US" altLang="zh-CN" sz="2000" dirty="0" smtClean="0">
                <a:latin typeface="微软雅黑" panose="020B0503020204020204" charset="-122"/>
                <a:ea typeface="微软雅黑" panose="020B0503020204020204" charset="-122"/>
              </a:rPr>
              <a:t>orders</a:t>
            </a:r>
            <a:r>
              <a:rPr lang="zh-CN" altLang="en-US" sz="2000" dirty="0" smtClean="0">
                <a:latin typeface="微软雅黑" panose="020B0503020204020204" charset="-122"/>
                <a:ea typeface="微软雅黑" panose="020B0503020204020204" charset="-122"/>
              </a:rPr>
              <a:t>中的所有订购客户信息均已在表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中记录在册。</a:t>
            </a:r>
            <a:endParaRPr lang="en-US" altLang="zh-CN" sz="2000" dirty="0" smtClean="0">
              <a:latin typeface="微软雅黑" panose="020B0503020204020204" charset="-122"/>
              <a:ea typeface="微软雅黑" panose="020B0503020204020204" charset="-122"/>
            </a:endParaRPr>
          </a:p>
        </p:txBody>
      </p:sp>
      <p:grpSp>
        <p:nvGrpSpPr>
          <p:cNvPr id="7" name="组合 6"/>
          <p:cNvGrpSpPr/>
          <p:nvPr/>
        </p:nvGrpSpPr>
        <p:grpSpPr>
          <a:xfrm>
            <a:off x="0" y="244559"/>
            <a:ext cx="563526" cy="6368882"/>
            <a:chOff x="0" y="0"/>
            <a:chExt cx="563526" cy="6368882"/>
          </a:xfrm>
        </p:grpSpPr>
        <p:sp>
          <p:nvSpPr>
            <p:cNvPr id="8" name="矩形 7"/>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0" name="矩形 9"/>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1" name="矩形 10"/>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2" name="矩形 1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3" name="TextBox 12"/>
          <p:cNvSpPr txBox="1"/>
          <p:nvPr/>
        </p:nvSpPr>
        <p:spPr>
          <a:xfrm>
            <a:off x="5635256" y="2122327"/>
            <a:ext cx="5166927" cy="4524315"/>
          </a:xfrm>
          <a:prstGeom prst="rect">
            <a:avLst/>
          </a:prstGeom>
          <a:noFill/>
        </p:spPr>
        <p:txBody>
          <a:bodyPr wrap="none" rtlCol="0">
            <a:spAutoFit/>
          </a:bodyPr>
          <a:lstStyle/>
          <a:p>
            <a:r>
              <a:rPr lang="en-US" altLang="zh-CN" dirty="0" smtClean="0"/>
              <a:t>USE </a:t>
            </a:r>
            <a:r>
              <a:rPr lang="en-US" altLang="zh-CN" dirty="0" err="1" smtClean="0"/>
              <a:t>mysql_test</a:t>
            </a:r>
            <a:r>
              <a:rPr lang="en-US" altLang="zh-CN" dirty="0" smtClean="0"/>
              <a:t>;</a:t>
            </a:r>
          </a:p>
          <a:p>
            <a:r>
              <a:rPr lang="en-US" altLang="zh-CN" dirty="0" smtClean="0"/>
              <a:t>CREATE TABLE orders</a:t>
            </a:r>
          </a:p>
          <a:p>
            <a:r>
              <a:rPr lang="en-US" altLang="zh-CN" dirty="0" smtClean="0"/>
              <a:t>(</a:t>
            </a:r>
          </a:p>
          <a:p>
            <a:r>
              <a:rPr lang="en-US" altLang="zh-CN" dirty="0"/>
              <a:t>	</a:t>
            </a:r>
            <a:r>
              <a:rPr lang="en-US" altLang="zh-CN" dirty="0" err="1" smtClean="0"/>
              <a:t>order_id</a:t>
            </a:r>
            <a:r>
              <a:rPr lang="en-US" altLang="zh-CN" dirty="0" smtClean="0"/>
              <a:t> INT NOT NULL AUTO_INCREMENT,</a:t>
            </a:r>
          </a:p>
          <a:p>
            <a:r>
              <a:rPr lang="en-US" altLang="zh-CN" dirty="0" smtClean="0"/>
              <a:t>	</a:t>
            </a:r>
            <a:r>
              <a:rPr lang="en-US" altLang="zh-CN" dirty="0" err="1" smtClean="0"/>
              <a:t>order_product</a:t>
            </a:r>
            <a:r>
              <a:rPr lang="en-US" altLang="zh-CN" dirty="0" smtClean="0"/>
              <a:t> CHAR(50) NOT NULL,</a:t>
            </a:r>
          </a:p>
          <a:p>
            <a:r>
              <a:rPr lang="en-US" altLang="zh-CN" dirty="0" smtClean="0"/>
              <a:t>	</a:t>
            </a:r>
            <a:r>
              <a:rPr lang="en-US" altLang="zh-CN" dirty="0" err="1" smtClean="0"/>
              <a:t>order_product_type</a:t>
            </a:r>
            <a:r>
              <a:rPr lang="en-US" altLang="zh-CN" dirty="0" smtClean="0"/>
              <a:t> CHAR(50) NOT NULL,</a:t>
            </a:r>
          </a:p>
          <a:p>
            <a:r>
              <a:rPr lang="en-US" altLang="zh-CN" dirty="0"/>
              <a:t>	</a:t>
            </a:r>
            <a:r>
              <a:rPr lang="en-US" altLang="zh-CN" dirty="0" err="1" smtClean="0"/>
              <a:t>cust_id</a:t>
            </a:r>
            <a:r>
              <a:rPr lang="en-US" altLang="zh-CN" dirty="0" smtClean="0"/>
              <a:t> INT NOT NULL,</a:t>
            </a:r>
          </a:p>
          <a:p>
            <a:r>
              <a:rPr lang="en-US" altLang="zh-CN" dirty="0"/>
              <a:t>	</a:t>
            </a:r>
            <a:r>
              <a:rPr lang="en-US" altLang="zh-CN" dirty="0" err="1" smtClean="0"/>
              <a:t>order_date</a:t>
            </a:r>
            <a:r>
              <a:rPr lang="en-US" altLang="zh-CN" dirty="0" smtClean="0"/>
              <a:t> DATETIME NOT NULL,</a:t>
            </a:r>
          </a:p>
          <a:p>
            <a:r>
              <a:rPr lang="en-US" altLang="zh-CN" dirty="0"/>
              <a:t>	</a:t>
            </a:r>
            <a:r>
              <a:rPr lang="en-US" altLang="zh-CN" dirty="0" err="1" smtClean="0"/>
              <a:t>order_price</a:t>
            </a:r>
            <a:r>
              <a:rPr lang="en-US" altLang="zh-CN" dirty="0" smtClean="0"/>
              <a:t> DOUBLE NOT NULL,</a:t>
            </a:r>
          </a:p>
          <a:p>
            <a:r>
              <a:rPr lang="en-US" altLang="zh-CN" dirty="0"/>
              <a:t>	</a:t>
            </a:r>
            <a:r>
              <a:rPr lang="en-US" altLang="zh-CN" dirty="0" err="1" smtClean="0"/>
              <a:t>order_amount</a:t>
            </a:r>
            <a:r>
              <a:rPr lang="en-US" altLang="zh-CN" dirty="0" smtClean="0"/>
              <a:t> INT NOT NULL,</a:t>
            </a:r>
          </a:p>
          <a:p>
            <a:r>
              <a:rPr lang="en-US" altLang="zh-CN" dirty="0"/>
              <a:t>	</a:t>
            </a:r>
            <a:r>
              <a:rPr lang="en-US" altLang="zh-CN" dirty="0" smtClean="0"/>
              <a:t>PRIMARY KEY(</a:t>
            </a:r>
            <a:r>
              <a:rPr lang="en-US" altLang="zh-CN" dirty="0" err="1" smtClean="0"/>
              <a:t>order_id</a:t>
            </a:r>
            <a:r>
              <a:rPr lang="en-US" altLang="zh-CN" dirty="0" smtClean="0"/>
              <a:t>),</a:t>
            </a:r>
          </a:p>
          <a:p>
            <a:r>
              <a:rPr lang="en-US" altLang="zh-CN" dirty="0"/>
              <a:t>	</a:t>
            </a:r>
            <a:r>
              <a:rPr lang="en-US" altLang="zh-CN" dirty="0" smtClean="0"/>
              <a:t>FOREIGN KEY(</a:t>
            </a:r>
            <a:r>
              <a:rPr lang="en-US" altLang="zh-CN" dirty="0" err="1" smtClean="0"/>
              <a:t>cust_id</a:t>
            </a:r>
            <a:r>
              <a:rPr lang="en-US" altLang="zh-CN" dirty="0" smtClean="0"/>
              <a:t>)</a:t>
            </a:r>
            <a:endParaRPr lang="en-US" altLang="zh-CN" dirty="0"/>
          </a:p>
          <a:p>
            <a:r>
              <a:rPr lang="en-US" altLang="zh-CN" dirty="0" smtClean="0"/>
              <a:t>		REFERENCES customers(</a:t>
            </a:r>
            <a:r>
              <a:rPr lang="en-US" altLang="zh-CN" dirty="0" err="1" smtClean="0"/>
              <a:t>cust_id</a:t>
            </a:r>
            <a:r>
              <a:rPr lang="en-US" altLang="zh-CN" dirty="0" smtClean="0"/>
              <a:t>)</a:t>
            </a:r>
          </a:p>
          <a:p>
            <a:r>
              <a:rPr lang="en-US" altLang="zh-CN" dirty="0"/>
              <a:t>	</a:t>
            </a:r>
            <a:r>
              <a:rPr lang="en-US" altLang="zh-CN" dirty="0" smtClean="0"/>
              <a:t>	ON DELETE RESTRICT</a:t>
            </a:r>
          </a:p>
          <a:p>
            <a:r>
              <a:rPr lang="en-US" altLang="zh-CN" dirty="0"/>
              <a:t>	</a:t>
            </a:r>
            <a:r>
              <a:rPr lang="en-US" altLang="zh-CN" dirty="0" smtClean="0"/>
              <a:t>	ON UPDATE RESTRICT</a:t>
            </a:r>
          </a:p>
          <a:p>
            <a:r>
              <a:rPr lang="en-US" altLang="zh-CN" dirty="0" smtClean="0"/>
              <a:t>);</a:t>
            </a: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用户定义的完整性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716182" y="3150582"/>
          <a:ext cx="8128000" cy="20912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257350" y="5580976"/>
            <a:ext cx="2370175"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NOT NULL</a:t>
            </a:r>
          </a:p>
        </p:txBody>
      </p:sp>
      <p:grpSp>
        <p:nvGrpSpPr>
          <p:cNvPr id="8" name="组合 7"/>
          <p:cNvGrpSpPr/>
          <p:nvPr/>
        </p:nvGrpSpPr>
        <p:grpSpPr>
          <a:xfrm>
            <a:off x="0" y="244559"/>
            <a:ext cx="563526" cy="6368882"/>
            <a:chOff x="0" y="0"/>
            <a:chExt cx="563526" cy="6368882"/>
          </a:xfrm>
        </p:grpSpPr>
        <p:sp>
          <p:nvSpPr>
            <p:cNvPr id="9" name="矩形 8"/>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1" name="矩形 10"/>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2" name="矩形 11"/>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3" name="矩形 12"/>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80717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6.1.2.3 </a:t>
            </a:r>
            <a:r>
              <a:rPr lang="zh-CN" altLang="en-US" dirty="0" smtClean="0">
                <a:latin typeface="微软雅黑" panose="020B0503020204020204" charset="-122"/>
                <a:ea typeface="微软雅黑" panose="020B0503020204020204" charset="-122"/>
              </a:rPr>
              <a:t>用户定义的完整性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1154113" y="590550"/>
            <a:ext cx="4165600" cy="717550"/>
          </a:xfrm>
        </p:spPr>
        <p:txBody>
          <a:bodyPr>
            <a:normAutofit/>
          </a:bodyPr>
          <a:lstStyle/>
          <a:p>
            <a:pPr eaLnBrk="1" hangingPunct="1">
              <a:defRPr/>
            </a:pPr>
            <a:r>
              <a:rPr lang="zh-CN" altLang="en-US" b="1" dirty="0">
                <a:solidFill>
                  <a:schemeClr val="tx1"/>
                </a:solidFill>
                <a:latin typeface="微软雅黑" panose="020B0503020204020204" charset="-122"/>
                <a:ea typeface="微软雅黑" panose="020B0503020204020204" charset="-122"/>
              </a:rPr>
              <a:t>讲 师 介 绍</a:t>
            </a:r>
          </a:p>
        </p:txBody>
      </p:sp>
      <p:sp>
        <p:nvSpPr>
          <p:cNvPr id="2" name="文本占位符 1"/>
          <p:cNvSpPr>
            <a:spLocks noGrp="1"/>
          </p:cNvSpPr>
          <p:nvPr>
            <p:ph type="body" sz="half" idx="2"/>
            <p:custDataLst>
              <p:tags r:id="rId3"/>
            </p:custDataLst>
          </p:nvPr>
        </p:nvSpPr>
        <p:spPr>
          <a:xfrm>
            <a:off x="552450" y="2578100"/>
            <a:ext cx="6264275" cy="2022475"/>
          </a:xfrm>
        </p:spPr>
        <p:txBody>
          <a:bodyPr>
            <a:noAutofit/>
          </a:bodyPr>
          <a:lstStyle/>
          <a:p>
            <a:pPr marL="342900" indent="-342900" eaLnBrk="1" hangingPunct="1">
              <a:lnSpc>
                <a:spcPct val="150000"/>
              </a:lnSpc>
              <a:buFont typeface="Wingdings" panose="05000000000000000000" charset="0"/>
              <a:buChar char=""/>
              <a:defRPr/>
            </a:pPr>
            <a:r>
              <a:rPr lang="zh-CN" altLang="en-US" sz="2400" dirty="0">
                <a:latin typeface="微软雅黑" panose="020B0503020204020204" charset="-122"/>
                <a:ea typeface="微软雅黑" panose="020B0503020204020204" charset="-122"/>
              </a:rPr>
              <a:t>主讲老师</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孙小涵</a:t>
            </a:r>
            <a:r>
              <a:rPr lang="zh-CN" altLang="en-US" sz="2400" dirty="0" smtClean="0">
                <a:latin typeface="微软雅黑" panose="020B0503020204020204" charset="-122"/>
                <a:ea typeface="微软雅黑" panose="020B0503020204020204" charset="-122"/>
              </a:rPr>
              <a:t>（尚德机构</a:t>
            </a:r>
            <a:r>
              <a:rPr lang="en-US" altLang="zh-CN" sz="2400" dirty="0" smtClean="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小涵老师</a:t>
            </a:r>
            <a:r>
              <a:rPr lang="zh-CN" altLang="en-US" sz="2400" dirty="0">
                <a:latin typeface="微软雅黑" panose="020B0503020204020204" charset="-122"/>
                <a:ea typeface="微软雅黑" panose="020B0503020204020204" charset="-122"/>
              </a:rPr>
              <a:t>）</a:t>
            </a:r>
          </a:p>
          <a:p>
            <a:pPr marL="342900" indent="-342900" eaLnBrk="1" hangingPunct="1">
              <a:lnSpc>
                <a:spcPct val="150000"/>
              </a:lnSpc>
              <a:buFont typeface="Wingdings" panose="05000000000000000000" charset="0"/>
              <a:buChar char=""/>
              <a:defRPr/>
            </a:pPr>
            <a:r>
              <a:rPr lang="zh-CN" altLang="en-US" sz="2400" dirty="0">
                <a:latin typeface="微软雅黑" panose="020B0503020204020204" charset="-122"/>
                <a:ea typeface="微软雅黑" panose="020B0503020204020204" charset="-122"/>
              </a:rPr>
              <a:t>主讲课程</a:t>
            </a:r>
            <a:r>
              <a:rPr lang="zh-CN" altLang="en-US" sz="2400" dirty="0" smtClean="0">
                <a:latin typeface="微软雅黑" panose="020B0503020204020204" charset="-122"/>
                <a:ea typeface="微软雅黑" panose="020B0503020204020204" charset="-122"/>
              </a:rPr>
              <a:t>：数据库、计算机原理、高数等</a:t>
            </a:r>
            <a:endParaRPr lang="en-US" altLang="zh-CN" sz="2400" dirty="0" smtClean="0">
              <a:latin typeface="微软雅黑" panose="020B0503020204020204" charset="-122"/>
              <a:ea typeface="微软雅黑" panose="020B0503020204020204" charset="-122"/>
            </a:endParaRPr>
          </a:p>
          <a:p>
            <a:pPr marL="342900" indent="-342900" eaLnBrk="1" hangingPunct="1">
              <a:lnSpc>
                <a:spcPct val="150000"/>
              </a:lnSpc>
              <a:buFont typeface="Wingdings" panose="05000000000000000000" charset="0"/>
              <a:buChar char=""/>
              <a:defRPr/>
            </a:pPr>
            <a:r>
              <a:rPr lang="zh-CN" altLang="en-US" sz="2400" dirty="0" smtClean="0">
                <a:latin typeface="微软雅黑" panose="020B0503020204020204" charset="-122"/>
                <a:ea typeface="微软雅黑" panose="020B0503020204020204" charset="-122"/>
              </a:rPr>
              <a:t>邮箱</a:t>
            </a:r>
            <a:r>
              <a:rPr lang="zh-CN" altLang="en-US" sz="2400" dirty="0">
                <a:latin typeface="微软雅黑" panose="020B0503020204020204" charset="-122"/>
                <a:ea typeface="微软雅黑" panose="020B0503020204020204" charset="-122"/>
              </a:rPr>
              <a:t>：</a:t>
            </a:r>
            <a:r>
              <a:rPr lang="en-US" altLang="zh-CN" sz="2400" dirty="0">
                <a:latin typeface="华文中宋" panose="02010600040101010101" charset="-122"/>
                <a:ea typeface="华文中宋" panose="02010600040101010101" charset="-122"/>
              </a:rPr>
              <a:t>sunxiaohan@sunlands.com</a:t>
            </a:r>
          </a:p>
          <a:p>
            <a:pPr eaLnBrk="1" hangingPunct="1">
              <a:buFont typeface="Arial" panose="020B0604020202020204" pitchFamily="34" charset="0"/>
              <a:buNone/>
              <a:defRPr/>
            </a:pPr>
            <a:endParaRPr lang="en-US" altLang="zh-CN" sz="2400" dirty="0">
              <a:latin typeface="微软雅黑" panose="020B0503020204020204" charset="-122"/>
              <a:ea typeface="微软雅黑" panose="020B0503020204020204" charset="-122"/>
            </a:endParaRPr>
          </a:p>
        </p:txBody>
      </p:sp>
      <p:sp>
        <p:nvSpPr>
          <p:cNvPr id="34820" name="图片 2"/>
          <p:cNvSpPr>
            <a:spLocks noChangeAspect="1"/>
          </p:cNvSpPr>
          <p:nvPr/>
        </p:nvSpPr>
        <p:spPr bwMode="auto">
          <a:xfrm>
            <a:off x="6737350" y="927100"/>
            <a:ext cx="38227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ts val="1000"/>
              </a:spcBef>
              <a:buChar char="•"/>
              <a:defRPr sz="2400">
                <a:solidFill>
                  <a:srgbClr val="404040"/>
                </a:solidFill>
                <a:latin typeface="Arial" panose="020B0604020202020204" pitchFamily="34" charset="0"/>
                <a:ea typeface="微软雅黑" panose="020B0503020204020204" charset="-122"/>
              </a:defRPr>
            </a:lvl1pPr>
            <a:lvl2pPr marL="742950" indent="-28575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2pPr>
            <a:lvl3pPr marL="1143000" indent="-22860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3pPr>
            <a:lvl4pPr marL="1600200" indent="-22860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4pPr>
            <a:lvl5pPr marL="2057400" indent="-228600" eaLnBrk="0" hangingPunct="0">
              <a:lnSpc>
                <a:spcPct val="120000"/>
              </a:lnSpc>
              <a:spcBef>
                <a:spcPts val="500"/>
              </a:spcBef>
              <a:buChar char="•"/>
              <a:defRPr sz="2000">
                <a:solidFill>
                  <a:srgbClr val="404040"/>
                </a:solidFill>
                <a:latin typeface="Arial" panose="020B0604020202020204" pitchFamily="34" charset="0"/>
                <a:ea typeface="微软雅黑" panose="020B0503020204020204" charset="-122"/>
              </a:defRPr>
            </a:lvl5pPr>
            <a:lvl6pPr marL="25146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6pPr>
            <a:lvl7pPr marL="29718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7pPr>
            <a:lvl8pPr marL="34290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8pPr>
            <a:lvl9pPr marL="3886200" indent="-228600" eaLnBrk="0" fontAlgn="base" hangingPunct="0">
              <a:lnSpc>
                <a:spcPct val="120000"/>
              </a:lnSpc>
              <a:spcBef>
                <a:spcPts val="500"/>
              </a:spcBef>
              <a:spcAft>
                <a:spcPct val="0"/>
              </a:spcAft>
              <a:buFont typeface="Arial" panose="020B0604020202020204" pitchFamily="34" charset="0"/>
              <a:buChar char="•"/>
              <a:defRPr sz="2000">
                <a:solidFill>
                  <a:srgbClr val="404040"/>
                </a:solidFill>
                <a:latin typeface="Arial" panose="020B0604020202020204" pitchFamily="34" charset="0"/>
                <a:ea typeface="微软雅黑" panose="020B0503020204020204" charset="-122"/>
              </a:defRPr>
            </a:lvl9pPr>
          </a:lstStyle>
          <a:p>
            <a:pPr eaLnBrk="1" hangingPunct="1">
              <a:lnSpc>
                <a:spcPct val="100000"/>
              </a:lnSpc>
              <a:spcBef>
                <a:spcPct val="0"/>
              </a:spcBef>
              <a:buFont typeface="Arial" panose="020B0604020202020204" pitchFamily="34" charset="0"/>
              <a:buNone/>
            </a:pPr>
            <a:endParaRPr lang="zh-CN" altLang="en-US" sz="1800">
              <a:solidFill>
                <a:schemeClr val="tx1"/>
              </a:solidFill>
              <a:latin typeface="Calibri" panose="020F0502020204030204" charset="0"/>
              <a:ea typeface="宋体" panose="02010600030101010101" pitchFamily="2" charset="-122"/>
            </a:endParaRPr>
          </a:p>
        </p:txBody>
      </p:sp>
      <p:pic>
        <p:nvPicPr>
          <p:cNvPr id="102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023" t="16636" r="1"/>
          <a:stretch>
            <a:fillRect/>
          </a:stretch>
        </p:blipFill>
        <p:spPr bwMode="auto">
          <a:xfrm>
            <a:off x="7536160" y="957651"/>
            <a:ext cx="3873696" cy="506691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用户定义的完整性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2731948" y="3150582"/>
          <a:ext cx="8128000" cy="20912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p:cNvSpPr/>
          <p:nvPr/>
        </p:nvSpPr>
        <p:spPr>
          <a:xfrm>
            <a:off x="4483059" y="5402235"/>
            <a:ext cx="3625703"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CHECK(expr)</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8" name="组合 7"/>
          <p:cNvGrpSpPr/>
          <p:nvPr/>
        </p:nvGrpSpPr>
        <p:grpSpPr>
          <a:xfrm>
            <a:off x="0" y="244559"/>
            <a:ext cx="563526" cy="6368882"/>
            <a:chOff x="0" y="0"/>
            <a:chExt cx="563526" cy="6368882"/>
          </a:xfrm>
        </p:grpSpPr>
        <p:sp>
          <p:nvSpPr>
            <p:cNvPr id="9" name="矩形 8"/>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1" name="矩形 10"/>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2" name="矩形 11"/>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3" name="矩形 12"/>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80717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6.1.2.3 </a:t>
            </a:r>
            <a:r>
              <a:rPr lang="zh-CN" altLang="en-US" dirty="0" smtClean="0">
                <a:latin typeface="微软雅黑" panose="020B0503020204020204" charset="-122"/>
                <a:ea typeface="微软雅黑" panose="020B0503020204020204" charset="-122"/>
              </a:rPr>
              <a:t>用户定义的完整性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命名</a:t>
            </a:r>
            <a:r>
              <a:rPr lang="zh-CN" altLang="en-US" sz="2800" b="0" dirty="0" smtClean="0">
                <a:solidFill>
                  <a:srgbClr val="FF0000"/>
                </a:solidFill>
                <a:latin typeface="黑体" panose="02010609060101010101" pitchFamily="49" charset="-122"/>
                <a:ea typeface="黑体" panose="02010609060101010101" pitchFamily="49" charset="-122"/>
                <a:sym typeface="+mn-ea"/>
              </a:rPr>
              <a:t>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矩形 4"/>
          <p:cNvSpPr/>
          <p:nvPr/>
        </p:nvSpPr>
        <p:spPr>
          <a:xfrm>
            <a:off x="1307804" y="2627136"/>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CONSTRAINT[symbol]</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6" name="直接箭头连接符 5"/>
          <p:cNvCxnSpPr/>
          <p:nvPr/>
        </p:nvCxnSpPr>
        <p:spPr>
          <a:xfrm>
            <a:off x="3638912" y="3211926"/>
            <a:ext cx="172779" cy="4563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79205" y="3668233"/>
            <a:ext cx="2164665"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指定的约束名字</a:t>
            </a:r>
            <a:endParaRPr lang="zh-CN" altLang="en-US" dirty="0">
              <a:latin typeface="手札体-简粗体" panose="03000700000000000000" pitchFamily="66" charset="-122"/>
              <a:ea typeface="手札体-简粗体" panose="03000700000000000000" pitchFamily="66" charset="-122"/>
            </a:endParaRPr>
          </a:p>
        </p:txBody>
      </p:sp>
      <p:sp>
        <p:nvSpPr>
          <p:cNvPr id="8" name="矩形 7"/>
          <p:cNvSpPr/>
          <p:nvPr/>
        </p:nvSpPr>
        <p:spPr>
          <a:xfrm>
            <a:off x="3196801" y="2930163"/>
            <a:ext cx="737243"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0" y="244559"/>
            <a:ext cx="563526" cy="6368882"/>
            <a:chOff x="0" y="0"/>
            <a:chExt cx="563526" cy="6368882"/>
          </a:xfrm>
        </p:grpSpPr>
        <p:sp>
          <p:nvSpPr>
            <p:cNvPr id="15" name="矩形 14"/>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7" name="矩形 16"/>
            <p:cNvSpPr/>
            <p:nvPr/>
          </p:nvSpPr>
          <p:spPr>
            <a:xfrm>
              <a:off x="0" y="2987738"/>
              <a:ext cx="563526" cy="14297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定义与实现</a:t>
              </a:r>
            </a:p>
          </p:txBody>
        </p:sp>
        <p:sp>
          <p:nvSpPr>
            <p:cNvPr id="18" name="矩形 17"/>
            <p:cNvSpPr/>
            <p:nvPr/>
          </p:nvSpPr>
          <p:spPr>
            <a:xfrm>
              <a:off x="0" y="4433758"/>
              <a:ext cx="563526" cy="9569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命名</a:t>
              </a:r>
            </a:p>
          </p:txBody>
        </p:sp>
        <p:sp>
          <p:nvSpPr>
            <p:cNvPr id="19" name="矩形 18"/>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9" name="TextBox 8"/>
          <p:cNvSpPr txBox="1"/>
          <p:nvPr/>
        </p:nvSpPr>
        <p:spPr>
          <a:xfrm>
            <a:off x="2591344" y="5156782"/>
            <a:ext cx="5109091" cy="830997"/>
          </a:xfrm>
          <a:prstGeom prst="rect">
            <a:avLst/>
          </a:prstGeom>
          <a:noFill/>
        </p:spPr>
        <p:txBody>
          <a:bodyPr wrap="none" rtlCol="0">
            <a:spAutoFit/>
          </a:bodyPr>
          <a:lstStyle/>
          <a:p>
            <a:r>
              <a:rPr lang="zh-CN" altLang="en-US" sz="2400" dirty="0" smtClean="0">
                <a:solidFill>
                  <a:srgbClr val="FF0000"/>
                </a:solidFill>
              </a:rPr>
              <a:t>只能给基于表的完整性约束指定名字</a:t>
            </a:r>
            <a:endParaRPr lang="en-US" altLang="zh-CN" sz="2400" dirty="0" smtClean="0">
              <a:solidFill>
                <a:srgbClr val="FF0000"/>
              </a:solidFill>
            </a:endParaRPr>
          </a:p>
          <a:p>
            <a:r>
              <a:rPr lang="zh-CN" altLang="en-US" sz="2400" dirty="0" smtClean="0">
                <a:solidFill>
                  <a:srgbClr val="FF0000"/>
                </a:solidFill>
              </a:rPr>
              <a:t>无法给基于列的完整性约束指定名字</a:t>
            </a:r>
            <a:endParaRPr lang="zh-CN" altLang="en-US" sz="2400" dirty="0">
              <a:solidFill>
                <a:srgbClr val="FF0000"/>
              </a:solidFill>
            </a:endParaRPr>
          </a:p>
        </p:txBody>
      </p:sp>
      <p:sp>
        <p:nvSpPr>
          <p:cNvPr id="20" name="矩形 1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24" idx="1"/>
            <a:endCxn id="2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2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2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20" idx="3"/>
            <a:endCxn id="2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0" idx="3"/>
            <a:endCxn id="2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84725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6.1.3 </a:t>
            </a:r>
            <a:r>
              <a:rPr lang="zh-CN" altLang="en-US" dirty="0" smtClean="0">
                <a:latin typeface="微软雅黑" panose="020B0503020204020204" charset="-122"/>
                <a:ea typeface="微软雅黑" panose="020B0503020204020204" charset="-122"/>
              </a:rPr>
              <a:t>三、命名完整性约束</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5</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更新</a:t>
            </a:r>
            <a:r>
              <a:rPr lang="zh-CN" altLang="en-US" sz="2800" b="0" dirty="0" smtClean="0">
                <a:solidFill>
                  <a:srgbClr val="FF0000"/>
                </a:solidFill>
                <a:latin typeface="黑体" panose="02010609060101010101" pitchFamily="49" charset="-122"/>
                <a:ea typeface="黑体" panose="02010609060101010101" pitchFamily="49" charset="-122"/>
                <a:sym typeface="+mn-ea"/>
              </a:rPr>
              <a:t>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a:t>
            </a:r>
            <a:r>
              <a:rPr lang="zh-CN" altLang="en-US" sz="2800" b="0" dirty="0" smtClean="0">
                <a:solidFill>
                  <a:schemeClr val="tx1"/>
                </a:solidFill>
                <a:latin typeface="黑体" panose="02010609060101010101" pitchFamily="49" charset="-122"/>
                <a:ea typeface="黑体" panose="02010609060101010101" pitchFamily="49" charset="-122"/>
                <a:sym typeface="+mn-ea"/>
              </a:rPr>
              <a:t>填空、简答）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325730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ALTER TABLE</a:t>
            </a:r>
            <a:r>
              <a:rPr lang="zh-CN" altLang="en-US" sz="2400" dirty="0" smtClean="0">
                <a:solidFill>
                  <a:srgbClr val="FF0000"/>
                </a:solidFill>
                <a:latin typeface="微软雅黑" panose="020B0503020204020204" charset="-122"/>
                <a:ea typeface="微软雅黑" panose="020B0503020204020204" charset="-122"/>
              </a:rPr>
              <a:t>语句</a:t>
            </a:r>
            <a:r>
              <a:rPr lang="zh-CN" altLang="en-US" sz="2400" dirty="0" smtClean="0">
                <a:latin typeface="微软雅黑" panose="020B0503020204020204" charset="-122"/>
                <a:ea typeface="微软雅黑" panose="020B0503020204020204" charset="-122"/>
              </a:rPr>
              <a:t>更新与列或表有关的各种约束。</a:t>
            </a:r>
            <a:endParaRPr lang="en-US" altLang="zh-CN" sz="2400" dirty="0" smtClean="0">
              <a:latin typeface="微软雅黑" panose="020B0503020204020204" charset="-122"/>
              <a:ea typeface="微软雅黑" panose="020B0503020204020204" charset="-122"/>
            </a:endParaRPr>
          </a:p>
          <a:p>
            <a:pPr>
              <a:lnSpc>
                <a:spcPts val="3700"/>
              </a:lnSpc>
            </a:pPr>
            <a:endParaRPr lang="en-US" altLang="zh-CN" sz="2400" dirty="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、完整性约束不能直接被修改。（先删除，再增加）</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、使用</a:t>
            </a:r>
            <a:r>
              <a:rPr lang="en-US" altLang="zh-CN" sz="2400" dirty="0">
                <a:latin typeface="微软雅黑" panose="020B0503020204020204" charset="-122"/>
                <a:ea typeface="微软雅黑" panose="020B0503020204020204" charset="-122"/>
              </a:rPr>
              <a:t>ALTER TABLE</a:t>
            </a:r>
            <a:r>
              <a:rPr lang="zh-CN" altLang="en-US" sz="2400" dirty="0" smtClean="0">
                <a:latin typeface="微软雅黑" panose="020B0503020204020204" charset="-122"/>
                <a:ea typeface="微软雅黑" panose="020B0503020204020204" charset="-122"/>
              </a:rPr>
              <a:t>语句，可以独立地删除完整性约束，而不会删除表本身。（</a:t>
            </a:r>
            <a:r>
              <a:rPr lang="en-US" altLang="zh-CN" sz="2400" dirty="0" smtClean="0">
                <a:latin typeface="微软雅黑" panose="020B0503020204020204" charset="-122"/>
                <a:ea typeface="微软雅黑" panose="020B0503020204020204" charset="-122"/>
              </a:rPr>
              <a:t>DROP TABLE</a:t>
            </a:r>
            <a:r>
              <a:rPr lang="zh-CN" altLang="en-US" sz="2400" dirty="0" smtClean="0">
                <a:latin typeface="微软雅黑" panose="020B0503020204020204" charset="-122"/>
                <a:ea typeface="微软雅黑" panose="020B0503020204020204" charset="-122"/>
              </a:rPr>
              <a:t>语句删除一个表，则表中所有的完整性约束都会被自动删除）</a:t>
            </a:r>
            <a:endParaRPr lang="en-US" altLang="zh-CN" sz="2400" dirty="0" smtClean="0">
              <a:latin typeface="微软雅黑" panose="020B0503020204020204" charset="-122"/>
              <a:ea typeface="微软雅黑" panose="020B0503020204020204" charset="-122"/>
            </a:endParaRPr>
          </a:p>
        </p:txBody>
      </p:sp>
      <p:grpSp>
        <p:nvGrpSpPr>
          <p:cNvPr id="6" name="组合 5"/>
          <p:cNvGrpSpPr/>
          <p:nvPr/>
        </p:nvGrpSpPr>
        <p:grpSpPr>
          <a:xfrm>
            <a:off x="0" y="244559"/>
            <a:ext cx="563526" cy="6368882"/>
            <a:chOff x="0" y="0"/>
            <a:chExt cx="563526" cy="6368882"/>
          </a:xfrm>
        </p:grpSpPr>
        <p:sp>
          <p:nvSpPr>
            <p:cNvPr id="7" name="矩形 6"/>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9" name="矩形 8"/>
            <p:cNvSpPr/>
            <p:nvPr/>
          </p:nvSpPr>
          <p:spPr>
            <a:xfrm>
              <a:off x="0" y="2987738"/>
              <a:ext cx="563526" cy="14297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定义与实现</a:t>
              </a:r>
            </a:p>
          </p:txBody>
        </p:sp>
        <p:sp>
          <p:nvSpPr>
            <p:cNvPr id="10" name="矩形 9"/>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1" name="矩形 10"/>
            <p:cNvSpPr/>
            <p:nvPr/>
          </p:nvSpPr>
          <p:spPr>
            <a:xfrm>
              <a:off x="0" y="5411951"/>
              <a:ext cx="563526" cy="9569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更新</a:t>
              </a:r>
            </a:p>
          </p:txBody>
        </p:sp>
      </p:gr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84725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6.1.4 </a:t>
            </a:r>
            <a:r>
              <a:rPr lang="zh-CN" altLang="en-US" dirty="0" smtClean="0">
                <a:latin typeface="微软雅黑" panose="020B0503020204020204" charset="-122"/>
                <a:ea typeface="微软雅黑" panose="020B0503020204020204" charset="-122"/>
              </a:rPr>
              <a:t>四、更新完整性约束</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、在</a:t>
            </a:r>
            <a:r>
              <a:rPr lang="en-US" altLang="zh-CN" sz="2400" b="0" dirty="0" smtClean="0">
                <a:solidFill>
                  <a:schemeClr val="tx1"/>
                </a:solidFill>
                <a:latin typeface="黑体" panose="02010609060101010101" pitchFamily="49" charset="-122"/>
                <a:ea typeface="黑体" panose="02010609060101010101" pitchFamily="49" charset="-122"/>
              </a:rPr>
              <a:t>MySQL</a:t>
            </a:r>
            <a:r>
              <a:rPr lang="zh-CN" altLang="en-US" sz="2400" b="0" dirty="0" smtClean="0">
                <a:solidFill>
                  <a:schemeClr val="tx1"/>
                </a:solidFill>
                <a:latin typeface="黑体" panose="02010609060101010101" pitchFamily="49" charset="-122"/>
                <a:ea typeface="黑体" panose="02010609060101010101" pitchFamily="49" charset="-122"/>
              </a:rPr>
              <a:t>中，各种完整性约束可通过</a:t>
            </a:r>
            <a:r>
              <a:rPr lang="en-US" altLang="zh-CN" sz="2400" b="0" dirty="0" smtClean="0">
                <a:solidFill>
                  <a:schemeClr val="tx1"/>
                </a:solidFill>
                <a:latin typeface="黑体" panose="02010609060101010101" pitchFamily="49" charset="-122"/>
                <a:ea typeface="黑体" panose="02010609060101010101" pitchFamily="49" charset="-122"/>
              </a:rPr>
              <a:t>CREATE TABLE</a:t>
            </a:r>
            <a:r>
              <a:rPr lang="zh-CN" altLang="en-US" sz="2400" b="0" dirty="0" smtClean="0">
                <a:solidFill>
                  <a:schemeClr val="tx1"/>
                </a:solidFill>
                <a:latin typeface="黑体" panose="02010609060101010101" pitchFamily="49" charset="-122"/>
                <a:ea typeface="黑体" panose="02010609060101010101" pitchFamily="49" charset="-122"/>
              </a:rPr>
              <a:t>或（     ）</a:t>
            </a:r>
            <a:r>
              <a:rPr lang="en-US" altLang="zh-CN" sz="2400" b="0" dirty="0" smtClean="0">
                <a:solidFill>
                  <a:schemeClr val="tx1"/>
                </a:solidFill>
                <a:latin typeface="黑体" panose="02010609060101010101" pitchFamily="49" charset="-122"/>
                <a:ea typeface="黑体" panose="02010609060101010101" pitchFamily="49" charset="-122"/>
              </a:rPr>
              <a:t>TABLE</a:t>
            </a:r>
            <a:r>
              <a:rPr lang="zh-CN" altLang="en-US" sz="2400" b="0" dirty="0" smtClean="0">
                <a:solidFill>
                  <a:schemeClr val="tx1"/>
                </a:solidFill>
                <a:latin typeface="黑体" panose="02010609060101010101" pitchFamily="49" charset="-122"/>
                <a:ea typeface="黑体" panose="02010609060101010101" pitchFamily="49" charset="-122"/>
              </a:rPr>
              <a:t>语句来定义。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、在</a:t>
            </a:r>
            <a:r>
              <a:rPr lang="en-US" altLang="zh-CN" sz="2400" b="0" dirty="0" smtClean="0">
                <a:solidFill>
                  <a:schemeClr val="tx1"/>
                </a:solidFill>
                <a:latin typeface="黑体" panose="02010609060101010101" pitchFamily="49" charset="-122"/>
                <a:ea typeface="黑体" panose="02010609060101010101" pitchFamily="49" charset="-122"/>
              </a:rPr>
              <a:t>MySQL</a:t>
            </a:r>
            <a:r>
              <a:rPr lang="zh-CN" altLang="en-US" sz="2400" b="0" dirty="0" smtClean="0">
                <a:solidFill>
                  <a:schemeClr val="tx1"/>
                </a:solidFill>
                <a:latin typeface="黑体" panose="02010609060101010101" pitchFamily="49" charset="-122"/>
                <a:ea typeface="黑体" panose="02010609060101010101" pitchFamily="49" charset="-122"/>
              </a:rPr>
              <a:t>中，各种完整性约束可通过</a:t>
            </a:r>
            <a:r>
              <a:rPr lang="en-US" altLang="zh-CN" sz="2400" b="0" dirty="0" smtClean="0">
                <a:solidFill>
                  <a:schemeClr val="tx1"/>
                </a:solidFill>
                <a:latin typeface="黑体" panose="02010609060101010101" pitchFamily="49" charset="-122"/>
                <a:ea typeface="黑体" panose="02010609060101010101" pitchFamily="49" charset="-122"/>
              </a:rPr>
              <a:t>CREATE TABLE</a:t>
            </a:r>
            <a:r>
              <a:rPr lang="zh-CN" altLang="en-US" sz="2400" b="0" dirty="0" smtClean="0">
                <a:solidFill>
                  <a:schemeClr val="tx1"/>
                </a:solidFill>
                <a:latin typeface="黑体" panose="02010609060101010101" pitchFamily="49" charset="-122"/>
                <a:ea typeface="黑体" panose="02010609060101010101" pitchFamily="49" charset="-122"/>
              </a:rPr>
              <a:t>或（  </a:t>
            </a:r>
            <a:r>
              <a:rPr lang="en-US" altLang="zh-CN" sz="2400" b="0" dirty="0" smtClean="0">
                <a:solidFill>
                  <a:srgbClr val="FF0000"/>
                </a:solidFill>
                <a:latin typeface="黑体" panose="02010609060101010101" pitchFamily="49" charset="-122"/>
                <a:ea typeface="黑体" panose="02010609060101010101" pitchFamily="49" charset="-122"/>
              </a:rPr>
              <a:t>ALTER</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chemeClr val="tx1"/>
                </a:solidFill>
                <a:latin typeface="黑体" panose="02010609060101010101" pitchFamily="49" charset="-122"/>
                <a:ea typeface="黑体" panose="02010609060101010101" pitchFamily="49" charset="-122"/>
              </a:rPr>
              <a:t>TABLE</a:t>
            </a:r>
            <a:r>
              <a:rPr lang="zh-CN" altLang="en-US" sz="2400" b="0" dirty="0" smtClean="0">
                <a:solidFill>
                  <a:schemeClr val="tx1"/>
                </a:solidFill>
                <a:latin typeface="黑体" panose="02010609060101010101" pitchFamily="49" charset="-122"/>
                <a:ea typeface="黑体" panose="02010609060101010101" pitchFamily="49" charset="-122"/>
              </a:rPr>
              <a:t>语句来定义。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、完整性约束条件的作用对象可以是列、元组和（    ）。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、完整性约束条件的作用对象可以是列、元组和（  </a:t>
            </a:r>
            <a:r>
              <a:rPr lang="zh-CN" altLang="en-US" sz="2400" b="0" dirty="0" smtClean="0">
                <a:solidFill>
                  <a:srgbClr val="FF0000"/>
                </a:solidFill>
                <a:latin typeface="黑体" panose="02010609060101010101" pitchFamily="49" charset="-122"/>
                <a:ea typeface="黑体" panose="02010609060101010101" pitchFamily="49" charset="-122"/>
              </a:rPr>
              <a:t>表</a:t>
            </a:r>
            <a:r>
              <a:rPr lang="zh-CN" altLang="en-US" sz="2400" b="0" dirty="0" smtClean="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、候选键可以在</a:t>
            </a:r>
            <a:r>
              <a:rPr lang="en-US" altLang="zh-CN" sz="2400" b="0" dirty="0" smtClean="0">
                <a:solidFill>
                  <a:schemeClr val="tx1"/>
                </a:solidFill>
                <a:latin typeface="黑体" panose="02010609060101010101" pitchFamily="49" charset="-122"/>
                <a:ea typeface="黑体" panose="02010609060101010101" pitchFamily="49" charset="-122"/>
              </a:rPr>
              <a:t>CREATE </a:t>
            </a:r>
            <a:r>
              <a:rPr lang="en-US" altLang="zh-CN" sz="2400" b="0" dirty="0">
                <a:solidFill>
                  <a:schemeClr val="tx1"/>
                </a:solidFill>
                <a:latin typeface="黑体" panose="02010609060101010101" pitchFamily="49" charset="-122"/>
                <a:ea typeface="黑体" panose="02010609060101010101" pitchFamily="49" charset="-122"/>
              </a:rPr>
              <a:t>TABLE</a:t>
            </a:r>
            <a:r>
              <a:rPr lang="zh-CN" altLang="en-US" sz="2400" b="0" dirty="0" smtClean="0">
                <a:solidFill>
                  <a:schemeClr val="tx1"/>
                </a:solidFill>
                <a:latin typeface="黑体" panose="02010609060101010101" pitchFamily="49" charset="-122"/>
                <a:ea typeface="黑体" panose="02010609060101010101" pitchFamily="49" charset="-122"/>
              </a:rPr>
              <a:t>或</a:t>
            </a:r>
            <a:r>
              <a:rPr lang="en-US" altLang="zh-CN" sz="2400" b="0" dirty="0" smtClean="0">
                <a:solidFill>
                  <a:schemeClr val="tx1"/>
                </a:solidFill>
                <a:latin typeface="黑体" panose="02010609060101010101" pitchFamily="49" charset="-122"/>
                <a:ea typeface="黑体" panose="02010609060101010101" pitchFamily="49" charset="-122"/>
              </a:rPr>
              <a:t>ALTER</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smtClean="0">
                <a:solidFill>
                  <a:schemeClr val="tx1"/>
                </a:solidFill>
                <a:latin typeface="黑体" panose="02010609060101010101" pitchFamily="49" charset="-122"/>
                <a:ea typeface="黑体" panose="02010609060101010101" pitchFamily="49" charset="-122"/>
              </a:rPr>
              <a:t>TABLE</a:t>
            </a:r>
            <a:r>
              <a:rPr lang="zh-CN" altLang="en-US" sz="2400" b="0" dirty="0" smtClean="0">
                <a:solidFill>
                  <a:schemeClr val="tx1"/>
                </a:solidFill>
                <a:latin typeface="黑体" panose="02010609060101010101" pitchFamily="49" charset="-122"/>
                <a:ea typeface="黑体" panose="02010609060101010101" pitchFamily="49" charset="-122"/>
              </a:rPr>
              <a:t>语句中使用关键字（     ）来定义。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、候选键可以在</a:t>
            </a:r>
            <a:r>
              <a:rPr lang="en-US" altLang="zh-CN" sz="2400" b="0" dirty="0" smtClean="0">
                <a:solidFill>
                  <a:schemeClr val="tx1"/>
                </a:solidFill>
                <a:latin typeface="黑体" panose="02010609060101010101" pitchFamily="49" charset="-122"/>
                <a:ea typeface="黑体" panose="02010609060101010101" pitchFamily="49" charset="-122"/>
              </a:rPr>
              <a:t>CREATE </a:t>
            </a:r>
            <a:r>
              <a:rPr lang="en-US" altLang="zh-CN" sz="2400" b="0" dirty="0">
                <a:solidFill>
                  <a:schemeClr val="tx1"/>
                </a:solidFill>
                <a:latin typeface="黑体" panose="02010609060101010101" pitchFamily="49" charset="-122"/>
                <a:ea typeface="黑体" panose="02010609060101010101" pitchFamily="49" charset="-122"/>
              </a:rPr>
              <a:t>TABLE</a:t>
            </a:r>
            <a:r>
              <a:rPr lang="zh-CN" altLang="en-US" sz="2400" b="0" dirty="0" smtClean="0">
                <a:solidFill>
                  <a:schemeClr val="tx1"/>
                </a:solidFill>
                <a:latin typeface="黑体" panose="02010609060101010101" pitchFamily="49" charset="-122"/>
                <a:ea typeface="黑体" panose="02010609060101010101" pitchFamily="49" charset="-122"/>
              </a:rPr>
              <a:t>或</a:t>
            </a:r>
            <a:r>
              <a:rPr lang="en-US" altLang="zh-CN" sz="2400" b="0" dirty="0" smtClean="0">
                <a:solidFill>
                  <a:schemeClr val="tx1"/>
                </a:solidFill>
                <a:latin typeface="黑体" panose="02010609060101010101" pitchFamily="49" charset="-122"/>
                <a:ea typeface="黑体" panose="02010609060101010101" pitchFamily="49" charset="-122"/>
              </a:rPr>
              <a:t>ALTER</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smtClean="0">
                <a:solidFill>
                  <a:schemeClr val="tx1"/>
                </a:solidFill>
                <a:latin typeface="黑体" panose="02010609060101010101" pitchFamily="49" charset="-122"/>
                <a:ea typeface="黑体" panose="02010609060101010101" pitchFamily="49" charset="-122"/>
              </a:rPr>
              <a:t>TABLE</a:t>
            </a:r>
            <a:r>
              <a:rPr lang="zh-CN" altLang="en-US" sz="2400" b="0" dirty="0" smtClean="0">
                <a:solidFill>
                  <a:schemeClr val="tx1"/>
                </a:solidFill>
                <a:latin typeface="黑体" panose="02010609060101010101" pitchFamily="49" charset="-122"/>
                <a:ea typeface="黑体" panose="02010609060101010101" pitchFamily="49" charset="-122"/>
              </a:rPr>
              <a:t>语句中使用关键字（   </a:t>
            </a:r>
            <a:r>
              <a:rPr lang="en-US" altLang="zh-CN" sz="2400" b="0" dirty="0" smtClean="0">
                <a:solidFill>
                  <a:srgbClr val="FF0000"/>
                </a:solidFill>
                <a:latin typeface="黑体" panose="02010609060101010101" pitchFamily="49" charset="-122"/>
                <a:ea typeface="黑体" panose="02010609060101010101" pitchFamily="49" charset="-122"/>
              </a:rPr>
              <a:t>UNIQUE</a:t>
            </a:r>
            <a:r>
              <a:rPr lang="zh-CN" altLang="en-US" sz="2400" b="0" dirty="0" smtClean="0">
                <a:solidFill>
                  <a:schemeClr val="tx1"/>
                </a:solidFill>
                <a:latin typeface="黑体" panose="02010609060101010101" pitchFamily="49" charset="-122"/>
                <a:ea typeface="黑体" panose="02010609060101010101" pitchFamily="49" charset="-122"/>
              </a:rPr>
              <a:t>  ）来定义。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、命名完整性约束的方法是在各种完整性约束的定义说明之前加上关键字（     ）和该约束的名字。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矩形 10"/>
          <p:cNvSpPr/>
          <p:nvPr/>
        </p:nvSpPr>
        <p:spPr>
          <a:xfrm>
            <a:off x="3289167" y="3539796"/>
            <a:ext cx="910693"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p:cNvCxnSpPr/>
          <p:nvPr/>
        </p:nvCxnSpPr>
        <p:spPr>
          <a:xfrm flipH="1">
            <a:off x="3880884" y="3083443"/>
            <a:ext cx="637952" cy="4498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518836" y="2879131"/>
            <a:ext cx="3349258"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指定外键所参照的表名</a:t>
            </a:r>
            <a:endParaRPr lang="zh-CN" altLang="en-US" dirty="0">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44559"/>
            <a:ext cx="563526" cy="6368882"/>
            <a:chOff x="0" y="0"/>
            <a:chExt cx="563526" cy="6368882"/>
          </a:xfrm>
        </p:grpSpPr>
        <p:sp>
          <p:nvSpPr>
            <p:cNvPr id="15" name="矩形 14"/>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8" name="矩形 17"/>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20" name="矩形 19"/>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22" name="矩形 21"/>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7" name="矩形 16"/>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9" name="肘形连接符 18"/>
          <p:cNvCxnSpPr>
            <a:stCxn id="24" idx="1"/>
            <a:endCxn id="17"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5" idx="1"/>
            <a:endCxn id="17"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17"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17" idx="3"/>
            <a:endCxn id="2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7" idx="3"/>
            <a:endCxn id="2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、命名完整性约束的方法是在各种完整性约束的定义说明之前加上关键字（</a:t>
            </a:r>
            <a:r>
              <a:rPr lang="en-US" altLang="zh-CN" sz="2400" b="0" dirty="0" smtClean="0">
                <a:solidFill>
                  <a:srgbClr val="FF0000"/>
                </a:solidFill>
                <a:latin typeface="黑体" panose="02010609060101010101" pitchFamily="49" charset="-122"/>
                <a:ea typeface="黑体" panose="02010609060101010101" pitchFamily="49" charset="-122"/>
              </a:rPr>
              <a:t>CONSTRAINT</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）和该约束的名字。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64" y="2482924"/>
            <a:ext cx="54197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0" name="组合 19"/>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5" name="TextBox 14"/>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smtClean="0">
                <a:solidFill>
                  <a:srgbClr val="FF0000"/>
                </a:solidFill>
                <a:latin typeface="手札体-简粗体" panose="03000700000000000000" pitchFamily="66" charset="-122"/>
                <a:ea typeface="手札体-简粗体" panose="03000700000000000000" pitchFamily="66" charset="-122"/>
              </a:rPr>
              <a:t>什么是触发器</a:t>
            </a:r>
            <a:r>
              <a:rPr lang="zh-CN" altLang="en-US" sz="2400" dirty="0" smtClean="0">
                <a:latin typeface="黑体" panose="02010609060101010101" pitchFamily="49" charset="-122"/>
                <a:ea typeface="黑体" panose="02010609060101010101" pitchFamily="49" charset="-122"/>
                <a:sym typeface="+mn-ea"/>
              </a:rPr>
              <a:t>（选择）</a:t>
            </a:r>
            <a:endParaRPr lang="en-US" altLang="zh-CN" sz="2400" dirty="0">
              <a:latin typeface="黑体" panose="02010609060101010101" pitchFamily="49" charset="-122"/>
              <a:ea typeface="黑体" panose="02010609060101010101" pitchFamily="49" charset="-122"/>
              <a:sym typeface="+mn-ea"/>
            </a:endParaRPr>
          </a:p>
          <a:p>
            <a:pPr>
              <a:lnSpc>
                <a:spcPts val="3700"/>
              </a:lnSpc>
            </a:pP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5" name="TextBox 4"/>
          <p:cNvSpPr txBox="1"/>
          <p:nvPr/>
        </p:nvSpPr>
        <p:spPr>
          <a:xfrm>
            <a:off x="2222937" y="3152696"/>
            <a:ext cx="7571303" cy="1137106"/>
          </a:xfrm>
          <a:prstGeom prst="rect">
            <a:avLst/>
          </a:prstGeom>
          <a:noFill/>
        </p:spPr>
        <p:txBody>
          <a:bodyPr wrap="none" rtlCol="0">
            <a:spAutoFit/>
          </a:bodyPr>
          <a:lstStyle/>
          <a:p>
            <a:pPr>
              <a:lnSpc>
                <a:spcPct val="150000"/>
              </a:lnSpc>
            </a:pPr>
            <a:r>
              <a:rPr lang="zh-CN" altLang="en-US" sz="2400" dirty="0" smtClean="0"/>
              <a:t>是用户定义在关系表上的一类由事件驱动的数据对象，</a:t>
            </a:r>
            <a:endParaRPr lang="en-US" altLang="zh-CN" sz="2400" dirty="0" smtClean="0"/>
          </a:p>
          <a:p>
            <a:pPr>
              <a:lnSpc>
                <a:spcPct val="150000"/>
              </a:lnSpc>
            </a:pPr>
            <a:r>
              <a:rPr lang="zh-CN" altLang="en-US" sz="2400" dirty="0" smtClean="0"/>
              <a:t>也是一种保证数据完整性的方法。</a:t>
            </a:r>
            <a:endParaRPr lang="zh-CN" altLang="en-US" sz="2400" dirty="0"/>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6"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7"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0" idx="3"/>
            <a:endCxn id="18"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3"/>
            <a:endCxn id="19"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6.2.0 </a:t>
            </a:r>
            <a:r>
              <a:rPr lang="zh-CN" altLang="en-US" dirty="0" smtClean="0">
                <a:latin typeface="微软雅黑" panose="020B0503020204020204" charset="-122"/>
                <a:ea typeface="微软雅黑" panose="020B0503020204020204" charset="-122"/>
              </a:rPr>
              <a:t>零、触发器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4" y="3083443"/>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0" name="组合 19"/>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cxnSp>
        <p:nvCxnSpPr>
          <p:cNvPr id="12" name="直接箭头连接符 11"/>
          <p:cNvCxnSpPr>
            <a:endCxn id="13" idx="1"/>
          </p:cNvCxnSpPr>
          <p:nvPr/>
        </p:nvCxnSpPr>
        <p:spPr>
          <a:xfrm flipV="1">
            <a:off x="4794016" y="3117696"/>
            <a:ext cx="430812" cy="4229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24828" y="2913384"/>
            <a:ext cx="2398716"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指定触发器的名称</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3708883" y="3540642"/>
            <a:ext cx="1437007"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CREATE TRIGGER</a:t>
            </a:r>
            <a:r>
              <a:rPr lang="zh-CN" altLang="en-US" sz="2400" dirty="0" smtClean="0">
                <a:solidFill>
                  <a:srgbClr val="FF0000"/>
                </a:solidFill>
                <a:latin typeface="微软雅黑" panose="020B0503020204020204" charset="-122"/>
                <a:ea typeface="微软雅黑" panose="020B0503020204020204" charset="-122"/>
              </a:rPr>
              <a:t>语句创建触发器</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17" name="矩形 16"/>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8" name="肘形连接符 17"/>
          <p:cNvCxnSpPr>
            <a:stCxn id="22" idx="1"/>
            <a:endCxn id="17"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3" idx="1"/>
            <a:endCxn id="17"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4" idx="1"/>
            <a:endCxn id="17"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7" name="肘形连接符 26"/>
          <p:cNvCxnSpPr>
            <a:stCxn id="17" idx="3"/>
            <a:endCxn id="25"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7" idx="3"/>
            <a:endCxn id="26"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6115" y="174153"/>
            <a:ext cx="238558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一、创建触发器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4" y="3083443"/>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3" name="TextBox 12"/>
          <p:cNvSpPr txBox="1"/>
          <p:nvPr/>
        </p:nvSpPr>
        <p:spPr>
          <a:xfrm>
            <a:off x="6242192" y="2920546"/>
            <a:ext cx="3182788"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指定触发器被触发的时刻</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5145890" y="3540642"/>
            <a:ext cx="1199357"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CREATE TRIGGER</a:t>
            </a:r>
            <a:r>
              <a:rPr lang="zh-CN" altLang="en-US" sz="2400" dirty="0" smtClean="0">
                <a:solidFill>
                  <a:srgbClr val="FF0000"/>
                </a:solidFill>
                <a:latin typeface="微软雅黑" panose="020B0503020204020204" charset="-122"/>
                <a:ea typeface="微软雅黑" panose="020B0503020204020204" charset="-122"/>
              </a:rPr>
              <a:t>语句创建触发器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flipV="1">
            <a:off x="5811380" y="3117696"/>
            <a:ext cx="430812" cy="4229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2" name="矩形 2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26" idx="1"/>
            <a:endCxn id="2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2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8" idx="1"/>
            <a:endCxn id="2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1" name="肘形连接符 30"/>
          <p:cNvCxnSpPr>
            <a:stCxn id="22" idx="3"/>
            <a:endCxn id="2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2" idx="3"/>
            <a:endCxn id="3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4" y="3083443"/>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3" name="TextBox 12"/>
          <p:cNvSpPr txBox="1"/>
          <p:nvPr/>
        </p:nvSpPr>
        <p:spPr>
          <a:xfrm>
            <a:off x="7554786" y="2909914"/>
            <a:ext cx="2027613"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指定触发事件</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6366513" y="3530010"/>
            <a:ext cx="1467073"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CREATE TRIGGER</a:t>
            </a:r>
            <a:r>
              <a:rPr lang="zh-CN" altLang="en-US" sz="2400" dirty="0" smtClean="0">
                <a:solidFill>
                  <a:srgbClr val="FF0000"/>
                </a:solidFill>
                <a:latin typeface="微软雅黑" panose="020B0503020204020204" charset="-122"/>
                <a:ea typeface="微软雅黑" panose="020B0503020204020204" charset="-122"/>
              </a:rPr>
              <a:t>语句创建触发器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flipV="1">
            <a:off x="7098175" y="3085798"/>
            <a:ext cx="430812" cy="4229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2" name="矩形 2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26" idx="1"/>
            <a:endCxn id="2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2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8" idx="1"/>
            <a:endCxn id="2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1" name="肘形连接符 30"/>
          <p:cNvCxnSpPr>
            <a:stCxn id="22" idx="3"/>
            <a:endCxn id="2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2" idx="3"/>
            <a:endCxn id="3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4" y="3083443"/>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3" name="TextBox 12"/>
          <p:cNvSpPr txBox="1"/>
          <p:nvPr/>
        </p:nvSpPr>
        <p:spPr>
          <a:xfrm>
            <a:off x="2299570" y="4648117"/>
            <a:ext cx="3216853"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指定与触发器相关联的表名</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2549425" y="3822405"/>
            <a:ext cx="1001850"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CREATE TRIGGER</a:t>
            </a:r>
            <a:r>
              <a:rPr lang="zh-CN" altLang="en-US" sz="2400" dirty="0" smtClean="0">
                <a:solidFill>
                  <a:srgbClr val="FF0000"/>
                </a:solidFill>
                <a:latin typeface="微软雅黑" panose="020B0503020204020204" charset="-122"/>
                <a:ea typeface="微软雅黑" panose="020B0503020204020204" charset="-122"/>
              </a:rPr>
              <a:t>语句创建触发器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a:off x="3140109" y="4113613"/>
            <a:ext cx="315472" cy="5484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2" name="矩形 2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26" idx="1"/>
            <a:endCxn id="2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2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8" idx="1"/>
            <a:endCxn id="2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1" name="肘形连接符 30"/>
          <p:cNvCxnSpPr>
            <a:stCxn id="22" idx="3"/>
            <a:endCxn id="2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2" idx="3"/>
            <a:endCxn id="3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4" y="3083443"/>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3" name="TextBox 12"/>
          <p:cNvSpPr txBox="1"/>
          <p:nvPr/>
        </p:nvSpPr>
        <p:spPr>
          <a:xfrm>
            <a:off x="3314697" y="4662075"/>
            <a:ext cx="3662386" cy="715089"/>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指定对于受触发事件影响的每一行都要激活触发器的动作</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3551274" y="3837167"/>
            <a:ext cx="1850065"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CREATE TRIGGER</a:t>
            </a:r>
            <a:r>
              <a:rPr lang="zh-CN" altLang="en-US" sz="2400" dirty="0" smtClean="0">
                <a:solidFill>
                  <a:srgbClr val="FF0000"/>
                </a:solidFill>
                <a:latin typeface="微软雅黑" panose="020B0503020204020204" charset="-122"/>
                <a:ea typeface="微软雅黑" panose="020B0503020204020204" charset="-122"/>
              </a:rPr>
              <a:t>语句创建触发器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a:off x="4446160" y="4113613"/>
            <a:ext cx="315472" cy="5484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2" name="矩形 2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26" idx="1"/>
            <a:endCxn id="2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2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8" idx="1"/>
            <a:endCxn id="2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1" name="肘形连接符 30"/>
          <p:cNvCxnSpPr>
            <a:stCxn id="22" idx="3"/>
            <a:endCxn id="2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2" idx="3"/>
            <a:endCxn id="3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4" y="3083443"/>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3" name="TextBox 12"/>
          <p:cNvSpPr txBox="1"/>
          <p:nvPr/>
        </p:nvSpPr>
        <p:spPr>
          <a:xfrm>
            <a:off x="4920214" y="4662074"/>
            <a:ext cx="2777758"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指定触发器动作主体</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5392145" y="3837167"/>
            <a:ext cx="1455224"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CREATE TRIGGER</a:t>
            </a:r>
            <a:r>
              <a:rPr lang="zh-CN" altLang="en-US" sz="2400" dirty="0" smtClean="0">
                <a:solidFill>
                  <a:srgbClr val="FF0000"/>
                </a:solidFill>
                <a:latin typeface="微软雅黑" panose="020B0503020204020204" charset="-122"/>
                <a:ea typeface="微软雅黑" panose="020B0503020204020204" charset="-122"/>
              </a:rPr>
              <a:t>语句创建触发器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a:off x="6037417" y="4126160"/>
            <a:ext cx="315472" cy="5484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2" name="矩形 2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26" idx="1"/>
            <a:endCxn id="2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2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8" idx="1"/>
            <a:endCxn id="2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0" name="矩形 2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1" name="肘形连接符 30"/>
          <p:cNvCxnSpPr>
            <a:stCxn id="22" idx="3"/>
            <a:endCxn id="2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2" idx="3"/>
            <a:endCxn id="3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3" y="4221183"/>
            <a:ext cx="9437965" cy="189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CREATE 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mysql_test.customers_insert_trigger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AFTER INSERT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SET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str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=‘one customer added!’</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0 rows affected(0.13 sec)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5" name="TextBox 14"/>
          <p:cNvSpPr txBox="1"/>
          <p:nvPr/>
        </p:nvSpPr>
        <p:spPr>
          <a:xfrm>
            <a:off x="1135025" y="2138093"/>
            <a:ext cx="10002190" cy="1515800"/>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示例：在数据库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的表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中创建一个触发器</a:t>
            </a:r>
            <a:r>
              <a:rPr lang="en-US" altLang="zh-CN" sz="2400" dirty="0" err="1" smtClean="0">
                <a:latin typeface="微软雅黑" panose="020B0503020204020204" charset="-122"/>
                <a:ea typeface="微软雅黑" panose="020B0503020204020204" charset="-122"/>
              </a:rPr>
              <a:t>customers_insert_trigger</a:t>
            </a:r>
            <a:r>
              <a:rPr lang="zh-CN" altLang="en-US" sz="2400" dirty="0" smtClean="0">
                <a:latin typeface="微软雅黑" panose="020B0503020204020204" charset="-122"/>
                <a:ea typeface="微软雅黑" panose="020B0503020204020204" charset="-122"/>
              </a:rPr>
              <a:t>，用于每次向表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插入一行数据时，将用户变量</a:t>
            </a:r>
            <a:r>
              <a:rPr lang="en-US" altLang="zh-CN" sz="2400" dirty="0" err="1" smtClean="0">
                <a:latin typeface="微软雅黑" panose="020B0503020204020204" charset="-122"/>
                <a:ea typeface="微软雅黑" panose="020B0503020204020204" charset="-122"/>
              </a:rPr>
              <a:t>str</a:t>
            </a:r>
            <a:r>
              <a:rPr lang="zh-CN" altLang="en-US" sz="2400" dirty="0" smtClean="0">
                <a:latin typeface="微软雅黑" panose="020B0503020204020204" charset="-122"/>
                <a:ea typeface="微软雅黑" panose="020B0503020204020204" charset="-122"/>
              </a:rPr>
              <a:t>的值设置为</a:t>
            </a:r>
            <a:r>
              <a:rPr lang="en-US" altLang="zh-CN" sz="2400" dirty="0" smtClean="0">
                <a:latin typeface="微软雅黑" panose="020B0503020204020204" charset="-122"/>
                <a:ea typeface="微软雅黑" panose="020B0503020204020204" charset="-122"/>
              </a:rPr>
              <a:t>one customer added!</a:t>
            </a: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椭圆 4"/>
          <p:cNvSpPr/>
          <p:nvPr/>
        </p:nvSpPr>
        <p:spPr>
          <a:xfrm>
            <a:off x="1307804" y="3875549"/>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1</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1" name="矩形 10"/>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17" idx="1"/>
            <a:endCxn id="11"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2" idx="1"/>
            <a:endCxn id="11"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23" idx="1"/>
            <a:endCxn id="11"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1" idx="3"/>
            <a:endCxn id="24"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1" idx="3"/>
            <a:endCxn id="25"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矩形 10"/>
          <p:cNvSpPr/>
          <p:nvPr/>
        </p:nvSpPr>
        <p:spPr>
          <a:xfrm>
            <a:off x="4926579" y="3543069"/>
            <a:ext cx="1057675"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p:cNvCxnSpPr/>
          <p:nvPr/>
        </p:nvCxnSpPr>
        <p:spPr>
          <a:xfrm flipH="1">
            <a:off x="5555513" y="3083443"/>
            <a:ext cx="637952" cy="4498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07342" y="2899739"/>
            <a:ext cx="2341235"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指定被参照的列名</a:t>
            </a:r>
            <a:endParaRPr lang="zh-CN" altLang="en-US" dirty="0">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44559"/>
            <a:ext cx="563526" cy="6368882"/>
            <a:chOff x="0" y="0"/>
            <a:chExt cx="563526" cy="6368882"/>
          </a:xfrm>
        </p:grpSpPr>
        <p:sp>
          <p:nvSpPr>
            <p:cNvPr id="15" name="矩形 14"/>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7" name="矩形 16"/>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8" name="矩形 17"/>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9" name="矩形 18"/>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0" name="矩形 1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24" idx="1"/>
            <a:endCxn id="2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2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2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20" idx="3"/>
            <a:endCxn id="2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0" idx="3"/>
            <a:endCxn id="2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07803" y="4221183"/>
            <a:ext cx="9437965" cy="189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INSERT INTO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VALUES(NULL,’</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万华</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’,’F’,’</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长沙市</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芙蓉区</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1 row affected(0.13 sec)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5" name="TextBox 14"/>
          <p:cNvSpPr txBox="1"/>
          <p:nvPr/>
        </p:nvSpPr>
        <p:spPr>
          <a:xfrm>
            <a:off x="1135025" y="2138093"/>
            <a:ext cx="10002190" cy="1515800"/>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示例：在数据库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的表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中创建一个触发器</a:t>
            </a:r>
            <a:r>
              <a:rPr lang="en-US" altLang="zh-CN" sz="2400" dirty="0" err="1" smtClean="0">
                <a:latin typeface="微软雅黑" panose="020B0503020204020204" charset="-122"/>
                <a:ea typeface="微软雅黑" panose="020B0503020204020204" charset="-122"/>
              </a:rPr>
              <a:t>customers_insert_trigger</a:t>
            </a:r>
            <a:r>
              <a:rPr lang="zh-CN" altLang="en-US" sz="2400" dirty="0" smtClean="0">
                <a:latin typeface="微软雅黑" panose="020B0503020204020204" charset="-122"/>
                <a:ea typeface="微软雅黑" panose="020B0503020204020204" charset="-122"/>
              </a:rPr>
              <a:t>，用于每次向表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插入一行数据时，将用户变量</a:t>
            </a:r>
            <a:r>
              <a:rPr lang="en-US" altLang="zh-CN" sz="2400" dirty="0" err="1" smtClean="0">
                <a:latin typeface="微软雅黑" panose="020B0503020204020204" charset="-122"/>
                <a:ea typeface="微软雅黑" panose="020B0503020204020204" charset="-122"/>
              </a:rPr>
              <a:t>str</a:t>
            </a:r>
            <a:r>
              <a:rPr lang="zh-CN" altLang="en-US" sz="2400" dirty="0" smtClean="0">
                <a:latin typeface="微软雅黑" panose="020B0503020204020204" charset="-122"/>
                <a:ea typeface="微软雅黑" panose="020B0503020204020204" charset="-122"/>
              </a:rPr>
              <a:t>的值设置为</a:t>
            </a:r>
            <a:r>
              <a:rPr lang="en-US" altLang="zh-CN" sz="2400" dirty="0" smtClean="0">
                <a:latin typeface="微软雅黑" panose="020B0503020204020204" charset="-122"/>
                <a:ea typeface="微软雅黑" panose="020B0503020204020204" charset="-122"/>
              </a:rPr>
              <a:t>one customer added!</a:t>
            </a: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椭圆 4"/>
          <p:cNvSpPr/>
          <p:nvPr/>
        </p:nvSpPr>
        <p:spPr>
          <a:xfrm>
            <a:off x="1307804" y="3875549"/>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2</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1" name="矩形 10"/>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17" idx="1"/>
            <a:endCxn id="11"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2" idx="1"/>
            <a:endCxn id="11"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23" idx="1"/>
            <a:endCxn id="11"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1" idx="3"/>
            <a:endCxn id="24"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1" idx="3"/>
            <a:endCxn id="25"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307803" y="4221182"/>
            <a:ext cx="9437965" cy="25198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&gt; SELECT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str</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str</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one customer added!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1 row in set (0.00 sec)</a:t>
            </a:r>
          </a:p>
        </p:txBody>
      </p:sp>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创建触发器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5" name="TextBox 14"/>
          <p:cNvSpPr txBox="1"/>
          <p:nvPr/>
        </p:nvSpPr>
        <p:spPr>
          <a:xfrm>
            <a:off x="1135025" y="2138093"/>
            <a:ext cx="10002190" cy="1515800"/>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示例：在数据库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的表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中创建一个触发器</a:t>
            </a:r>
            <a:r>
              <a:rPr lang="en-US" altLang="zh-CN" sz="2400" dirty="0" err="1" smtClean="0">
                <a:latin typeface="微软雅黑" panose="020B0503020204020204" charset="-122"/>
                <a:ea typeface="微软雅黑" panose="020B0503020204020204" charset="-122"/>
              </a:rPr>
              <a:t>customers_insert_trigger</a:t>
            </a:r>
            <a:r>
              <a:rPr lang="zh-CN" altLang="en-US" sz="2400" dirty="0" smtClean="0">
                <a:latin typeface="微软雅黑" panose="020B0503020204020204" charset="-122"/>
                <a:ea typeface="微软雅黑" panose="020B0503020204020204" charset="-122"/>
              </a:rPr>
              <a:t>，用于每次向表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插入一行数据时，将用户变量</a:t>
            </a:r>
            <a:r>
              <a:rPr lang="en-US" altLang="zh-CN" sz="2400" dirty="0" err="1" smtClean="0">
                <a:latin typeface="微软雅黑" panose="020B0503020204020204" charset="-122"/>
                <a:ea typeface="微软雅黑" panose="020B0503020204020204" charset="-122"/>
              </a:rPr>
              <a:t>str</a:t>
            </a:r>
            <a:r>
              <a:rPr lang="zh-CN" altLang="en-US" sz="2400" dirty="0" smtClean="0">
                <a:latin typeface="微软雅黑" panose="020B0503020204020204" charset="-122"/>
                <a:ea typeface="微软雅黑" panose="020B0503020204020204" charset="-122"/>
              </a:rPr>
              <a:t>的值设置为</a:t>
            </a:r>
            <a:r>
              <a:rPr lang="en-US" altLang="zh-CN" sz="2400" dirty="0" smtClean="0">
                <a:latin typeface="微软雅黑" panose="020B0503020204020204" charset="-122"/>
                <a:ea typeface="微软雅黑" panose="020B0503020204020204" charset="-122"/>
              </a:rPr>
              <a:t>one customer added!</a:t>
            </a: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椭圆 4"/>
          <p:cNvSpPr/>
          <p:nvPr/>
        </p:nvSpPr>
        <p:spPr>
          <a:xfrm>
            <a:off x="1307804" y="3875549"/>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3</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1" name="矩形 10"/>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2" name="肘形连接符 11"/>
          <p:cNvCxnSpPr>
            <a:stCxn id="17" idx="1"/>
            <a:endCxn id="11"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22" idx="1"/>
            <a:endCxn id="11"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23" idx="1"/>
            <a:endCxn id="11"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1" idx="3"/>
            <a:endCxn id="24"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1" idx="3"/>
            <a:endCxn id="25"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6.2.1 </a:t>
            </a:r>
            <a:r>
              <a:rPr lang="zh-CN" altLang="en-US" dirty="0" smtClean="0">
                <a:latin typeface="微软雅黑" panose="020B0503020204020204" charset="-122"/>
                <a:ea typeface="微软雅黑" panose="020B0503020204020204" charset="-122"/>
              </a:rPr>
              <a:t>创建触发器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删除</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删除触发器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1307804" y="3083443"/>
            <a:ext cx="9437965" cy="11589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DROP TRIGGER [IF EXISTS][</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schema_name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3" name="TextBox 12"/>
          <p:cNvSpPr txBox="1"/>
          <p:nvPr/>
        </p:nvSpPr>
        <p:spPr>
          <a:xfrm>
            <a:off x="3257549" y="4352255"/>
            <a:ext cx="2777758" cy="715089"/>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用于避免在没有触发器的情况下删除触发器</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3548114" y="3522030"/>
            <a:ext cx="1098314"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DROP</a:t>
            </a:r>
            <a:r>
              <a:rPr lang="zh-CN" altLang="en-US" sz="2400" dirty="0" smtClean="0">
                <a:solidFill>
                  <a:srgbClr val="FF0000"/>
                </a:solidFill>
                <a:latin typeface="微软雅黑" panose="020B0503020204020204" charset="-122"/>
                <a:ea typeface="微软雅黑" panose="020B0503020204020204" charset="-122"/>
              </a:rPr>
              <a:t>语句删除触发器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a:off x="4192602" y="3803793"/>
            <a:ext cx="315472" cy="5484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25" idx="1"/>
            <a:endCxn id="15"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15"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15"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0" name="肘形连接符 29"/>
          <p:cNvCxnSpPr>
            <a:stCxn id="15" idx="3"/>
            <a:endCxn id="28"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5" idx="3"/>
            <a:endCxn id="29"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6115" y="174153"/>
            <a:ext cx="238558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6.2.2 </a:t>
            </a:r>
            <a:r>
              <a:rPr lang="zh-CN" altLang="en-US" dirty="0" smtClean="0">
                <a:latin typeface="微软雅黑" panose="020B0503020204020204" charset="-122"/>
                <a:ea typeface="微软雅黑" panose="020B0503020204020204" charset="-122"/>
              </a:rPr>
              <a:t>二、删除触发器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删除</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删除触发器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1307804" y="3083443"/>
            <a:ext cx="9437965" cy="11589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DROP TRIGGER [IF EXISTS][</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schema_name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3" name="TextBox 12"/>
          <p:cNvSpPr txBox="1"/>
          <p:nvPr/>
        </p:nvSpPr>
        <p:spPr>
          <a:xfrm>
            <a:off x="3912780" y="4352255"/>
            <a:ext cx="3934047"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指定触发器所在的数据库的名称</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4781491" y="3522030"/>
            <a:ext cx="1514420"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DROP</a:t>
            </a:r>
            <a:r>
              <a:rPr lang="zh-CN" altLang="en-US" sz="2400" dirty="0" smtClean="0">
                <a:solidFill>
                  <a:srgbClr val="FF0000"/>
                </a:solidFill>
                <a:latin typeface="微软雅黑" panose="020B0503020204020204" charset="-122"/>
                <a:ea typeface="微软雅黑" panose="020B0503020204020204" charset="-122"/>
              </a:rPr>
              <a:t>语句删除触发器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a:off x="5538701" y="3803793"/>
            <a:ext cx="315472" cy="5484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25" idx="1"/>
            <a:endCxn id="15"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15"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15"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0" name="肘形连接符 29"/>
          <p:cNvCxnSpPr>
            <a:stCxn id="15" idx="3"/>
            <a:endCxn id="28"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5" idx="3"/>
            <a:endCxn id="29"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6.2.2 </a:t>
            </a:r>
            <a:r>
              <a:rPr lang="zh-CN" altLang="en-US" dirty="0" smtClean="0">
                <a:latin typeface="微软雅黑" panose="020B0503020204020204" charset="-122"/>
                <a:ea typeface="微软雅黑" panose="020B0503020204020204" charset="-122"/>
              </a:rPr>
              <a:t>删除触发器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删除</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删除触发器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1307804" y="3083443"/>
            <a:ext cx="9437965" cy="11589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DROP TRIGGER [IF EXISTS][</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schema_name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3" name="TextBox 12"/>
          <p:cNvSpPr txBox="1"/>
          <p:nvPr/>
        </p:nvSpPr>
        <p:spPr>
          <a:xfrm>
            <a:off x="6026786" y="4352255"/>
            <a:ext cx="3066229"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指定要删除的触发器名称</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6353673" y="3524683"/>
            <a:ext cx="1493154"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rPr>
              <a:t>使用</a:t>
            </a:r>
            <a:r>
              <a:rPr lang="en-US" altLang="zh-CN" sz="2400" dirty="0" smtClean="0">
                <a:solidFill>
                  <a:srgbClr val="FF0000"/>
                </a:solidFill>
                <a:latin typeface="微软雅黑" panose="020B0503020204020204" charset="-122"/>
                <a:ea typeface="微软雅黑" panose="020B0503020204020204" charset="-122"/>
              </a:rPr>
              <a:t>DROP</a:t>
            </a:r>
            <a:r>
              <a:rPr lang="zh-CN" altLang="en-US" sz="2400" dirty="0" smtClean="0">
                <a:solidFill>
                  <a:srgbClr val="FF0000"/>
                </a:solidFill>
                <a:latin typeface="微软雅黑" panose="020B0503020204020204" charset="-122"/>
                <a:ea typeface="微软雅黑" panose="020B0503020204020204" charset="-122"/>
              </a:rPr>
              <a:t>语句删除触发器</a:t>
            </a:r>
            <a:endParaRPr lang="en-US" altLang="zh-CN" sz="2400" dirty="0" smtClean="0">
              <a:solidFill>
                <a:srgbClr val="FF0000"/>
              </a:solidFill>
              <a:latin typeface="微软雅黑" panose="020B0503020204020204" charset="-122"/>
              <a:ea typeface="微软雅黑" panose="020B0503020204020204" charset="-122"/>
            </a:endParaRPr>
          </a:p>
        </p:txBody>
      </p:sp>
      <p:cxnSp>
        <p:nvCxnSpPr>
          <p:cNvPr id="17" name="直接箭头连接符 16"/>
          <p:cNvCxnSpPr/>
          <p:nvPr/>
        </p:nvCxnSpPr>
        <p:spPr>
          <a:xfrm>
            <a:off x="6942514" y="3803793"/>
            <a:ext cx="315472" cy="5484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25" idx="1"/>
            <a:endCxn id="15"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15"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15"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0" name="肘形连接符 29"/>
          <p:cNvCxnSpPr>
            <a:stCxn id="15" idx="3"/>
            <a:endCxn id="28"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5" idx="3"/>
            <a:endCxn id="29"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6.2.2 </a:t>
            </a:r>
            <a:r>
              <a:rPr lang="zh-CN" altLang="en-US" dirty="0" smtClean="0">
                <a:latin typeface="微软雅黑" panose="020B0503020204020204" charset="-122"/>
                <a:ea typeface="微软雅黑" panose="020B0503020204020204" charset="-122"/>
              </a:rPr>
              <a:t>删除触发器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删除</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8" name="组合 17"/>
          <p:cNvGrpSpPr/>
          <p:nvPr/>
        </p:nvGrpSpPr>
        <p:grpSpPr>
          <a:xfrm>
            <a:off x="0" y="1031430"/>
            <a:ext cx="563526" cy="4795141"/>
            <a:chOff x="0" y="244559"/>
            <a:chExt cx="563526" cy="4795141"/>
          </a:xfrm>
        </p:grpSpPr>
        <p:sp>
          <p:nvSpPr>
            <p:cNvPr id="19" name="矩形 18"/>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0" y="1850071"/>
              <a:ext cx="563526" cy="158424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删除触发器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0" y="3455511"/>
              <a:ext cx="563526" cy="15841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使用触发器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1307804" y="3083443"/>
            <a:ext cx="9437965" cy="16374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DROP TRIGGER IF EXISTS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mysql_test.customers_insert_trigger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0 rows affected(0.00 sec)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6" name="TextBox 15"/>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示例：删除数据库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中的触发器</a:t>
            </a:r>
            <a:r>
              <a:rPr lang="en-US" altLang="zh-CN" sz="2400" dirty="0" err="1" smtClean="0">
                <a:latin typeface="微软雅黑" panose="020B0503020204020204" charset="-122"/>
                <a:ea typeface="微软雅黑" panose="020B0503020204020204" charset="-122"/>
              </a:rPr>
              <a:t>customers_insert_trigger</a:t>
            </a:r>
            <a:endParaRPr lang="en-US" altLang="zh-CN" sz="2400" dirty="0" smtClean="0">
              <a:latin typeface="微软雅黑" panose="020B0503020204020204" charset="-122"/>
              <a:ea typeface="微软雅黑" panose="020B0503020204020204" charset="-122"/>
            </a:endParaRPr>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5"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7"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22"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5" name="肘形连接符 24"/>
          <p:cNvCxnSpPr>
            <a:stCxn id="10" idx="3"/>
            <a:endCxn id="23"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0" idx="3"/>
            <a:endCxn id="24"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6115" y="174153"/>
            <a:ext cx="1923925"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6.2.2 </a:t>
            </a:r>
            <a:r>
              <a:rPr lang="zh-CN" altLang="en-US" dirty="0" smtClean="0">
                <a:latin typeface="微软雅黑" panose="020B0503020204020204" charset="-122"/>
                <a:ea typeface="微软雅黑" panose="020B0503020204020204" charset="-122"/>
              </a:rPr>
              <a:t>删除触发器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任意多边形 10"/>
          <p:cNvSpPr/>
          <p:nvPr/>
        </p:nvSpPr>
        <p:spPr>
          <a:xfrm>
            <a:off x="1693194" y="3167404"/>
            <a:ext cx="2673934" cy="1604360"/>
          </a:xfrm>
          <a:custGeom>
            <a:avLst/>
            <a:gdLst>
              <a:gd name="connsiteX0" fmla="*/ 0 w 2673934"/>
              <a:gd name="connsiteY0" fmla="*/ 0 h 1604360"/>
              <a:gd name="connsiteX1" fmla="*/ 2673934 w 2673934"/>
              <a:gd name="connsiteY1" fmla="*/ 0 h 1604360"/>
              <a:gd name="connsiteX2" fmla="*/ 2673934 w 2673934"/>
              <a:gd name="connsiteY2" fmla="*/ 1604360 h 1604360"/>
              <a:gd name="connsiteX3" fmla="*/ 0 w 2673934"/>
              <a:gd name="connsiteY3" fmla="*/ 1604360 h 1604360"/>
              <a:gd name="connsiteX4" fmla="*/ 0 w 2673934"/>
              <a:gd name="connsiteY4" fmla="*/ 0 h 160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934" h="1604360">
                <a:moveTo>
                  <a:pt x="0" y="0"/>
                </a:moveTo>
                <a:lnTo>
                  <a:pt x="2673934" y="0"/>
                </a:lnTo>
                <a:lnTo>
                  <a:pt x="2673934" y="1604360"/>
                </a:lnTo>
                <a:lnTo>
                  <a:pt x="0" y="1604360"/>
                </a:lnTo>
                <a:lnTo>
                  <a:pt x="0" y="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微软雅黑" panose="020B0503020204020204" charset="-122"/>
                <a:ea typeface="微软雅黑" panose="020B0503020204020204" charset="-122"/>
              </a:rPr>
              <a:t>INSERT</a:t>
            </a:r>
            <a:r>
              <a:rPr lang="zh-CN" altLang="en-US" sz="2400" kern="1200" dirty="0" smtClean="0">
                <a:latin typeface="微软雅黑" panose="020B0503020204020204" charset="-122"/>
                <a:ea typeface="微软雅黑" panose="020B0503020204020204" charset="-122"/>
              </a:rPr>
              <a:t>触发器</a:t>
            </a:r>
            <a:endParaRPr lang="zh-CN" altLang="en-US" sz="2400" kern="1200" dirty="0">
              <a:latin typeface="微软雅黑" panose="020B0503020204020204" charset="-122"/>
              <a:ea typeface="微软雅黑" panose="020B0503020204020204" charset="-122"/>
            </a:endParaRPr>
          </a:p>
        </p:txBody>
      </p:sp>
      <p:sp>
        <p:nvSpPr>
          <p:cNvPr id="12" name="任意多边形 11"/>
          <p:cNvSpPr/>
          <p:nvPr/>
        </p:nvSpPr>
        <p:spPr>
          <a:xfrm>
            <a:off x="4634522" y="3167404"/>
            <a:ext cx="2673934" cy="1604360"/>
          </a:xfrm>
          <a:custGeom>
            <a:avLst/>
            <a:gdLst>
              <a:gd name="connsiteX0" fmla="*/ 0 w 2673934"/>
              <a:gd name="connsiteY0" fmla="*/ 0 h 1604360"/>
              <a:gd name="connsiteX1" fmla="*/ 2673934 w 2673934"/>
              <a:gd name="connsiteY1" fmla="*/ 0 h 1604360"/>
              <a:gd name="connsiteX2" fmla="*/ 2673934 w 2673934"/>
              <a:gd name="connsiteY2" fmla="*/ 1604360 h 1604360"/>
              <a:gd name="connsiteX3" fmla="*/ 0 w 2673934"/>
              <a:gd name="connsiteY3" fmla="*/ 1604360 h 1604360"/>
              <a:gd name="connsiteX4" fmla="*/ 0 w 2673934"/>
              <a:gd name="connsiteY4" fmla="*/ 0 h 160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934" h="1604360">
                <a:moveTo>
                  <a:pt x="0" y="0"/>
                </a:moveTo>
                <a:lnTo>
                  <a:pt x="2673934" y="0"/>
                </a:lnTo>
                <a:lnTo>
                  <a:pt x="2673934" y="1604360"/>
                </a:lnTo>
                <a:lnTo>
                  <a:pt x="0" y="1604360"/>
                </a:lnTo>
                <a:lnTo>
                  <a:pt x="0" y="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微软雅黑" panose="020B0503020204020204" charset="-122"/>
                <a:ea typeface="微软雅黑" panose="020B0503020204020204" charset="-122"/>
              </a:rPr>
              <a:t>DELETE</a:t>
            </a:r>
            <a:r>
              <a:rPr lang="zh-CN" altLang="en-US" sz="2400" kern="1200" dirty="0" smtClean="0">
                <a:latin typeface="微软雅黑" panose="020B0503020204020204" charset="-122"/>
                <a:ea typeface="微软雅黑" panose="020B0503020204020204" charset="-122"/>
              </a:rPr>
              <a:t>触发器</a:t>
            </a:r>
            <a:endParaRPr lang="zh-CN" altLang="en-US" sz="2400" kern="1200" dirty="0">
              <a:latin typeface="微软雅黑" panose="020B0503020204020204" charset="-122"/>
              <a:ea typeface="微软雅黑" panose="020B0503020204020204" charset="-122"/>
            </a:endParaRPr>
          </a:p>
        </p:txBody>
      </p:sp>
      <p:sp>
        <p:nvSpPr>
          <p:cNvPr id="13" name="任意多边形 12"/>
          <p:cNvSpPr/>
          <p:nvPr/>
        </p:nvSpPr>
        <p:spPr>
          <a:xfrm>
            <a:off x="7575850" y="3167404"/>
            <a:ext cx="2673934" cy="1604360"/>
          </a:xfrm>
          <a:custGeom>
            <a:avLst/>
            <a:gdLst>
              <a:gd name="connsiteX0" fmla="*/ 0 w 2673934"/>
              <a:gd name="connsiteY0" fmla="*/ 0 h 1604360"/>
              <a:gd name="connsiteX1" fmla="*/ 2673934 w 2673934"/>
              <a:gd name="connsiteY1" fmla="*/ 0 h 1604360"/>
              <a:gd name="connsiteX2" fmla="*/ 2673934 w 2673934"/>
              <a:gd name="connsiteY2" fmla="*/ 1604360 h 1604360"/>
              <a:gd name="connsiteX3" fmla="*/ 0 w 2673934"/>
              <a:gd name="connsiteY3" fmla="*/ 1604360 h 1604360"/>
              <a:gd name="connsiteX4" fmla="*/ 0 w 2673934"/>
              <a:gd name="connsiteY4" fmla="*/ 0 h 160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934" h="1604360">
                <a:moveTo>
                  <a:pt x="0" y="0"/>
                </a:moveTo>
                <a:lnTo>
                  <a:pt x="2673934" y="0"/>
                </a:lnTo>
                <a:lnTo>
                  <a:pt x="2673934" y="1604360"/>
                </a:lnTo>
                <a:lnTo>
                  <a:pt x="0" y="1604360"/>
                </a:lnTo>
                <a:lnTo>
                  <a:pt x="0" y="0"/>
                </a:lnTo>
                <a:close/>
              </a:path>
            </a:pathLst>
          </a:custGeom>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微软雅黑" panose="020B0503020204020204" charset="-122"/>
                <a:ea typeface="微软雅黑" panose="020B0503020204020204" charset="-122"/>
              </a:rPr>
              <a:t>UPDATE</a:t>
            </a:r>
            <a:r>
              <a:rPr lang="zh-CN" altLang="en-US" sz="2400" kern="1200" dirty="0" smtClean="0">
                <a:latin typeface="微软雅黑" panose="020B0503020204020204" charset="-122"/>
                <a:ea typeface="微软雅黑" panose="020B0503020204020204" charset="-122"/>
              </a:rPr>
              <a:t>触发器</a:t>
            </a:r>
            <a:endParaRPr lang="zh-CN" altLang="en-US" sz="2400" kern="1200" dirty="0">
              <a:latin typeface="微软雅黑" panose="020B0503020204020204" charset="-122"/>
              <a:ea typeface="微软雅黑" panose="020B0503020204020204" charset="-122"/>
            </a:endParaRPr>
          </a:p>
        </p:txBody>
      </p:sp>
      <p:sp>
        <p:nvSpPr>
          <p:cNvPr id="14" name="矩形 13"/>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5" name="肘形连接符 14"/>
          <p:cNvCxnSpPr>
            <a:stCxn id="18" idx="1"/>
            <a:endCxn id="14"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9" idx="1"/>
            <a:endCxn id="14"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0" idx="1"/>
            <a:endCxn id="14"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3" name="肘形连接符 22"/>
          <p:cNvCxnSpPr>
            <a:stCxn id="14" idx="3"/>
            <a:endCxn id="21"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4" idx="3"/>
            <a:endCxn id="22"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6.2.3.0 </a:t>
            </a:r>
            <a:r>
              <a:rPr lang="zh-CN" altLang="en-US" dirty="0" smtClean="0">
                <a:latin typeface="微软雅黑" panose="020B0503020204020204" charset="-122"/>
                <a:ea typeface="微软雅黑" panose="020B0503020204020204" charset="-122"/>
              </a:rPr>
              <a:t>使用触发器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2138093"/>
            <a:ext cx="10002190" cy="3046988"/>
          </a:xfrm>
          <a:prstGeom prst="rect">
            <a:avLst/>
          </a:prstGeom>
          <a:noFill/>
        </p:spPr>
        <p:txBody>
          <a:bodyPr wrap="square" rtlCol="0">
            <a:spAutoFit/>
          </a:bodyPr>
          <a:lstStyle/>
          <a:p>
            <a:pPr>
              <a:lnSpc>
                <a:spcPct val="200000"/>
              </a:lnSpc>
            </a:pPr>
            <a:r>
              <a:rPr lang="en-US" altLang="zh-CN" sz="2400" dirty="0" smtClean="0">
                <a:solidFill>
                  <a:srgbClr val="FF0000"/>
                </a:solidFill>
                <a:latin typeface="微软雅黑" panose="020B0503020204020204" charset="-122"/>
                <a:ea typeface="微软雅黑" panose="020B0503020204020204" charset="-122"/>
              </a:rPr>
              <a:t>INSERT</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ct val="200000"/>
              </a:lnSpc>
            </a:pPr>
            <a:r>
              <a:rPr lang="zh-CN" altLang="en-US" sz="2400" dirty="0" smtClean="0">
                <a:latin typeface="微软雅黑" panose="020B0503020204020204" charset="-122"/>
                <a:ea typeface="微软雅黑" panose="020B0503020204020204" charset="-122"/>
              </a:rPr>
              <a:t>在</a:t>
            </a:r>
            <a:r>
              <a:rPr lang="en-US" altLang="zh-CN" sz="2400" dirty="0" smtClean="0">
                <a:latin typeface="微软雅黑" panose="020B0503020204020204" charset="-122"/>
                <a:ea typeface="微软雅黑" panose="020B0503020204020204" charset="-122"/>
              </a:rPr>
              <a:t>INSERT</a:t>
            </a:r>
            <a:r>
              <a:rPr lang="zh-CN" altLang="en-US" sz="2400" dirty="0" smtClean="0">
                <a:latin typeface="微软雅黑" panose="020B0503020204020204" charset="-122"/>
                <a:ea typeface="微软雅黑" panose="020B0503020204020204" charset="-122"/>
              </a:rPr>
              <a:t>触发器代码内，可引用一个名为</a:t>
            </a:r>
            <a:r>
              <a:rPr lang="en-US" altLang="zh-CN" sz="2400" dirty="0" smtClean="0">
                <a:solidFill>
                  <a:srgbClr val="FF0000"/>
                </a:solidFill>
                <a:latin typeface="微软雅黑" panose="020B0503020204020204" charset="-122"/>
                <a:ea typeface="微软雅黑" panose="020B0503020204020204" charset="-122"/>
              </a:rPr>
              <a:t>NEW</a:t>
            </a:r>
            <a:r>
              <a:rPr lang="zh-CN" altLang="en-US" sz="2400" dirty="0" smtClean="0">
                <a:latin typeface="微软雅黑" panose="020B0503020204020204" charset="-122"/>
                <a:ea typeface="微软雅黑" panose="020B0503020204020204" charset="-122"/>
              </a:rPr>
              <a:t>（不区分大小写）的虚拟表，来访问被插入的行。</a:t>
            </a:r>
            <a:endParaRPr lang="en-US" altLang="zh-CN" sz="2400" dirty="0" smtClean="0">
              <a:latin typeface="微软雅黑" panose="020B0503020204020204" charset="-122"/>
              <a:ea typeface="微软雅黑" panose="020B0503020204020204" charset="-122"/>
            </a:endParaRPr>
          </a:p>
          <a:p>
            <a:pPr>
              <a:lnSpc>
                <a:spcPct val="200000"/>
              </a:lnSpc>
            </a:pPr>
            <a:r>
              <a:rPr lang="zh-CN" altLang="en-US" sz="2400" dirty="0" smtClean="0">
                <a:latin typeface="微软雅黑" panose="020B0503020204020204" charset="-122"/>
                <a:ea typeface="微软雅黑" panose="020B0503020204020204" charset="-122"/>
              </a:rPr>
              <a:t>在</a:t>
            </a:r>
            <a:r>
              <a:rPr lang="en-US" altLang="zh-CN" sz="2400" dirty="0" smtClean="0">
                <a:latin typeface="微软雅黑" panose="020B0503020204020204" charset="-122"/>
                <a:ea typeface="微软雅黑" panose="020B0503020204020204" charset="-122"/>
              </a:rPr>
              <a:t>BEFORE INSERT</a:t>
            </a:r>
            <a:r>
              <a:rPr lang="zh-CN" altLang="en-US" sz="2400" dirty="0" smtClean="0">
                <a:latin typeface="微软雅黑" panose="020B0503020204020204" charset="-122"/>
                <a:ea typeface="微软雅黑" panose="020B0503020204020204" charset="-122"/>
              </a:rPr>
              <a:t>触发器中，</a:t>
            </a:r>
            <a:r>
              <a:rPr lang="en-US" altLang="zh-CN" sz="2400" dirty="0" smtClean="0">
                <a:latin typeface="微软雅黑" panose="020B0503020204020204" charset="-122"/>
                <a:ea typeface="微软雅黑" panose="020B0503020204020204" charset="-122"/>
              </a:rPr>
              <a:t>NEW</a:t>
            </a:r>
            <a:r>
              <a:rPr lang="zh-CN" altLang="en-US" sz="2400" dirty="0" smtClean="0">
                <a:latin typeface="微软雅黑" panose="020B0503020204020204" charset="-122"/>
                <a:ea typeface="微软雅黑" panose="020B0503020204020204" charset="-122"/>
              </a:rPr>
              <a:t>中的值</a:t>
            </a:r>
            <a:r>
              <a:rPr lang="zh-CN" altLang="en-US" sz="2400" dirty="0" smtClean="0">
                <a:solidFill>
                  <a:srgbClr val="FF0000"/>
                </a:solidFill>
                <a:latin typeface="微软雅黑" panose="020B0503020204020204" charset="-122"/>
                <a:ea typeface="微软雅黑" panose="020B0503020204020204" charset="-122"/>
              </a:rPr>
              <a:t>可以被更新</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5"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19" name="肘形连接符 18"/>
          <p:cNvCxnSpPr>
            <a:stCxn id="10" idx="3"/>
            <a:endCxn id="1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3"/>
            <a:endCxn id="1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115" y="174153"/>
            <a:ext cx="2444900"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6.2.3.1 INSERT</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2138093"/>
            <a:ext cx="10002190" cy="1990288"/>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INSERT</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示例：在数据库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的表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中重新创建触发器</a:t>
            </a:r>
            <a:r>
              <a:rPr lang="en-US" altLang="zh-CN" sz="2400" dirty="0" err="1" smtClean="0">
                <a:latin typeface="微软雅黑" panose="020B0503020204020204" charset="-122"/>
                <a:ea typeface="微软雅黑" panose="020B0503020204020204" charset="-122"/>
              </a:rPr>
              <a:t>customers_insert_trigger</a:t>
            </a:r>
            <a:r>
              <a:rPr lang="zh-CN" altLang="en-US" sz="2400" dirty="0" smtClean="0">
                <a:latin typeface="微软雅黑" panose="020B0503020204020204" charset="-122"/>
                <a:ea typeface="微软雅黑" panose="020B0503020204020204" charset="-122"/>
              </a:rPr>
              <a:t>，用于每次向表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插入一行数据时，将用户变量</a:t>
            </a:r>
            <a:r>
              <a:rPr lang="en-US" altLang="zh-CN" sz="2400" dirty="0" err="1" smtClean="0">
                <a:latin typeface="微软雅黑" panose="020B0503020204020204" charset="-122"/>
                <a:ea typeface="微软雅黑" panose="020B0503020204020204" charset="-122"/>
              </a:rPr>
              <a:t>str</a:t>
            </a:r>
            <a:r>
              <a:rPr lang="zh-CN" altLang="en-US" sz="2400" dirty="0" smtClean="0">
                <a:latin typeface="微软雅黑" panose="020B0503020204020204" charset="-122"/>
                <a:ea typeface="微软雅黑" panose="020B0503020204020204" charset="-122"/>
              </a:rPr>
              <a:t>的值设置为新插入客户的</a:t>
            </a:r>
            <a:r>
              <a:rPr lang="en-US" altLang="zh-CN" sz="2400" dirty="0" smtClean="0">
                <a:latin typeface="微软雅黑" panose="020B0503020204020204" charset="-122"/>
                <a:ea typeface="微软雅黑" panose="020B0503020204020204" charset="-122"/>
              </a:rPr>
              <a:t>id</a:t>
            </a:r>
            <a:r>
              <a:rPr lang="zh-CN" altLang="en-US" sz="2400" dirty="0" smtClean="0">
                <a:latin typeface="微软雅黑" panose="020B0503020204020204" charset="-122"/>
                <a:ea typeface="微软雅黑" panose="020B0503020204020204" charset="-122"/>
              </a:rPr>
              <a:t>号。</a:t>
            </a:r>
            <a:endParaRPr lang="en-US" altLang="zh-CN" sz="2400" dirty="0" smtClean="0">
              <a:latin typeface="微软雅黑" panose="020B0503020204020204" charset="-122"/>
              <a:ea typeface="微软雅黑" panose="020B0503020204020204" charset="-122"/>
            </a:endParaRPr>
          </a:p>
        </p:txBody>
      </p:sp>
      <p:sp>
        <p:nvSpPr>
          <p:cNvPr id="10" name="矩形 9"/>
          <p:cNvSpPr/>
          <p:nvPr/>
        </p:nvSpPr>
        <p:spPr>
          <a:xfrm>
            <a:off x="1307803" y="4572072"/>
            <a:ext cx="9437965" cy="189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CREATE 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mysql_test.customers_insert_trigger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AFTER INSERT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SET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str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NEW.cust_id</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0 rows affected(0.34 sec)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椭圆 10"/>
          <p:cNvSpPr/>
          <p:nvPr/>
        </p:nvSpPr>
        <p:spPr>
          <a:xfrm>
            <a:off x="1307804" y="4226438"/>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1</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444900"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6.2.3.1 INSERT</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2138093"/>
            <a:ext cx="10002190" cy="1990288"/>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INSERT</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示例：在数据库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的表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中重新创建触发器</a:t>
            </a:r>
            <a:r>
              <a:rPr lang="en-US" altLang="zh-CN" sz="2400" dirty="0" err="1" smtClean="0">
                <a:latin typeface="微软雅黑" panose="020B0503020204020204" charset="-122"/>
                <a:ea typeface="微软雅黑" panose="020B0503020204020204" charset="-122"/>
              </a:rPr>
              <a:t>customers_insert_trigger</a:t>
            </a:r>
            <a:r>
              <a:rPr lang="zh-CN" altLang="en-US" sz="2400" dirty="0" smtClean="0">
                <a:latin typeface="微软雅黑" panose="020B0503020204020204" charset="-122"/>
                <a:ea typeface="微软雅黑" panose="020B0503020204020204" charset="-122"/>
              </a:rPr>
              <a:t>，用于每次向表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插入一行数据时，将用户变量</a:t>
            </a:r>
            <a:r>
              <a:rPr lang="en-US" altLang="zh-CN" sz="2400" dirty="0" err="1" smtClean="0">
                <a:latin typeface="微软雅黑" panose="020B0503020204020204" charset="-122"/>
                <a:ea typeface="微软雅黑" panose="020B0503020204020204" charset="-122"/>
              </a:rPr>
              <a:t>str</a:t>
            </a:r>
            <a:r>
              <a:rPr lang="zh-CN" altLang="en-US" sz="2400" dirty="0" smtClean="0">
                <a:latin typeface="微软雅黑" panose="020B0503020204020204" charset="-122"/>
                <a:ea typeface="微软雅黑" panose="020B0503020204020204" charset="-122"/>
              </a:rPr>
              <a:t>的值设置为新插入客户的</a:t>
            </a:r>
            <a:r>
              <a:rPr lang="en-US" altLang="zh-CN" sz="2400" dirty="0" smtClean="0">
                <a:latin typeface="微软雅黑" panose="020B0503020204020204" charset="-122"/>
                <a:ea typeface="微软雅黑" panose="020B0503020204020204" charset="-122"/>
              </a:rPr>
              <a:t>id</a:t>
            </a:r>
            <a:r>
              <a:rPr lang="zh-CN" altLang="en-US" sz="2400" dirty="0" smtClean="0">
                <a:latin typeface="微软雅黑" panose="020B0503020204020204" charset="-122"/>
                <a:ea typeface="微软雅黑" panose="020B0503020204020204" charset="-122"/>
              </a:rPr>
              <a:t>号。</a:t>
            </a:r>
            <a:endParaRPr lang="en-US" altLang="zh-CN" sz="2400" dirty="0" smtClean="0">
              <a:latin typeface="微软雅黑" panose="020B0503020204020204" charset="-122"/>
              <a:ea typeface="微软雅黑" panose="020B0503020204020204" charset="-122"/>
            </a:endParaRPr>
          </a:p>
        </p:txBody>
      </p:sp>
      <p:sp>
        <p:nvSpPr>
          <p:cNvPr id="10" name="矩形 9"/>
          <p:cNvSpPr/>
          <p:nvPr/>
        </p:nvSpPr>
        <p:spPr>
          <a:xfrm>
            <a:off x="1307803" y="4572072"/>
            <a:ext cx="9437965" cy="189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INSERT INTO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VALUES(NULL,’</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曾伟</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’,’F’,’</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长沙市</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芙蓉区</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1 row affected(0.11 sec)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椭圆 10"/>
          <p:cNvSpPr/>
          <p:nvPr/>
        </p:nvSpPr>
        <p:spPr>
          <a:xfrm>
            <a:off x="1307804" y="4226438"/>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2</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444900"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6.2.3.1 INSERT</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7" name="直接连接符 16"/>
          <p:cNvCxnSpPr/>
          <p:nvPr/>
        </p:nvCxnSpPr>
        <p:spPr>
          <a:xfrm>
            <a:off x="4277839" y="3811773"/>
            <a:ext cx="170333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260604" y="3811773"/>
            <a:ext cx="0" cy="13503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07804" y="5168318"/>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[(length)][ASC | DESC]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grpSp>
        <p:nvGrpSpPr>
          <p:cNvPr id="11" name="组合 10"/>
          <p:cNvGrpSpPr/>
          <p:nvPr/>
        </p:nvGrpSpPr>
        <p:grpSpPr>
          <a:xfrm>
            <a:off x="0" y="244559"/>
            <a:ext cx="563526" cy="6368882"/>
            <a:chOff x="0" y="0"/>
            <a:chExt cx="563526" cy="6368882"/>
          </a:xfrm>
        </p:grpSpPr>
        <p:sp>
          <p:nvSpPr>
            <p:cNvPr id="12" name="矩形 11"/>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4" name="矩形 13"/>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5" name="矩形 14"/>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6" name="矩形 15"/>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8" name="矩形 17"/>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0" name="肘形连接符 19"/>
          <p:cNvCxnSpPr>
            <a:stCxn id="24" idx="1"/>
            <a:endCxn id="18"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18"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18"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18" idx="3"/>
            <a:endCxn id="2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8" idx="3"/>
            <a:endCxn id="2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2138093"/>
            <a:ext cx="10002190" cy="1990288"/>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INSERT</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示例：在数据库</a:t>
            </a:r>
            <a:r>
              <a:rPr lang="en-US" altLang="zh-CN" sz="2400" dirty="0" err="1" smtClean="0">
                <a:latin typeface="微软雅黑" panose="020B0503020204020204" charset="-122"/>
                <a:ea typeface="微软雅黑" panose="020B0503020204020204" charset="-122"/>
              </a:rPr>
              <a:t>mysql_test</a:t>
            </a:r>
            <a:r>
              <a:rPr lang="zh-CN" altLang="en-US" sz="2400" dirty="0" smtClean="0">
                <a:latin typeface="微软雅黑" panose="020B0503020204020204" charset="-122"/>
                <a:ea typeface="微软雅黑" panose="020B0503020204020204" charset="-122"/>
              </a:rPr>
              <a:t>的表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中重新创建触发器</a:t>
            </a:r>
            <a:r>
              <a:rPr lang="en-US" altLang="zh-CN" sz="2400" dirty="0" err="1" smtClean="0">
                <a:latin typeface="微软雅黑" panose="020B0503020204020204" charset="-122"/>
                <a:ea typeface="微软雅黑" panose="020B0503020204020204" charset="-122"/>
              </a:rPr>
              <a:t>customers_insert_trigger</a:t>
            </a:r>
            <a:r>
              <a:rPr lang="zh-CN" altLang="en-US" sz="2400" dirty="0" smtClean="0">
                <a:latin typeface="微软雅黑" panose="020B0503020204020204" charset="-122"/>
                <a:ea typeface="微软雅黑" panose="020B0503020204020204" charset="-122"/>
              </a:rPr>
              <a:t>，用于每次向表</a:t>
            </a:r>
            <a:r>
              <a:rPr lang="en-US" altLang="zh-CN" sz="2400" dirty="0" smtClean="0">
                <a:latin typeface="微软雅黑" panose="020B0503020204020204" charset="-122"/>
                <a:ea typeface="微软雅黑" panose="020B0503020204020204" charset="-122"/>
              </a:rPr>
              <a:t>customers</a:t>
            </a:r>
            <a:r>
              <a:rPr lang="zh-CN" altLang="en-US" sz="2400" dirty="0" smtClean="0">
                <a:latin typeface="微软雅黑" panose="020B0503020204020204" charset="-122"/>
                <a:ea typeface="微软雅黑" panose="020B0503020204020204" charset="-122"/>
              </a:rPr>
              <a:t>插入一行数据时，将用户变量</a:t>
            </a:r>
            <a:r>
              <a:rPr lang="en-US" altLang="zh-CN" sz="2400" dirty="0" err="1" smtClean="0">
                <a:latin typeface="微软雅黑" panose="020B0503020204020204" charset="-122"/>
                <a:ea typeface="微软雅黑" panose="020B0503020204020204" charset="-122"/>
              </a:rPr>
              <a:t>str</a:t>
            </a:r>
            <a:r>
              <a:rPr lang="zh-CN" altLang="en-US" sz="2400" dirty="0" smtClean="0">
                <a:latin typeface="微软雅黑" panose="020B0503020204020204" charset="-122"/>
                <a:ea typeface="微软雅黑" panose="020B0503020204020204" charset="-122"/>
              </a:rPr>
              <a:t>的值设置为新插入客户的</a:t>
            </a:r>
            <a:r>
              <a:rPr lang="en-US" altLang="zh-CN" sz="2400" dirty="0" smtClean="0">
                <a:latin typeface="微软雅黑" panose="020B0503020204020204" charset="-122"/>
                <a:ea typeface="微软雅黑" panose="020B0503020204020204" charset="-122"/>
              </a:rPr>
              <a:t>id</a:t>
            </a:r>
            <a:r>
              <a:rPr lang="zh-CN" altLang="en-US" sz="2400" dirty="0" smtClean="0">
                <a:latin typeface="微软雅黑" panose="020B0503020204020204" charset="-122"/>
                <a:ea typeface="微软雅黑" panose="020B0503020204020204" charset="-122"/>
              </a:rPr>
              <a:t>号。</a:t>
            </a:r>
            <a:endParaRPr lang="en-US" altLang="zh-CN" sz="2400" dirty="0" smtClean="0">
              <a:latin typeface="微软雅黑" panose="020B0503020204020204" charset="-122"/>
              <a:ea typeface="微软雅黑" panose="020B0503020204020204" charset="-122"/>
            </a:endParaRPr>
          </a:p>
        </p:txBody>
      </p:sp>
      <p:sp>
        <p:nvSpPr>
          <p:cNvPr id="10" name="矩形 9"/>
          <p:cNvSpPr/>
          <p:nvPr/>
        </p:nvSpPr>
        <p:spPr>
          <a:xfrm>
            <a:off x="1307803" y="4572072"/>
            <a:ext cx="9437965" cy="21689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&gt; SELECT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str</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str</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910       ¦</a:t>
            </a: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1 row in set (0.00 sec)</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椭圆 10"/>
          <p:cNvSpPr/>
          <p:nvPr/>
        </p:nvSpPr>
        <p:spPr>
          <a:xfrm>
            <a:off x="1307804" y="4226438"/>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3</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444900"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6.2.3.1 INSERT</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2138093"/>
            <a:ext cx="10002190" cy="1990288"/>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DELETE</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在</a:t>
            </a:r>
            <a:r>
              <a:rPr lang="en-US" altLang="zh-CN" sz="2400" dirty="0" smtClean="0">
                <a:latin typeface="微软雅黑" panose="020B0503020204020204" charset="-122"/>
                <a:ea typeface="微软雅黑" panose="020B0503020204020204" charset="-122"/>
              </a:rPr>
              <a:t>DELETE</a:t>
            </a:r>
            <a:r>
              <a:rPr lang="zh-CN" altLang="en-US" sz="2400" dirty="0" smtClean="0">
                <a:latin typeface="微软雅黑" panose="020B0503020204020204" charset="-122"/>
                <a:ea typeface="微软雅黑" panose="020B0503020204020204" charset="-122"/>
              </a:rPr>
              <a:t>触发器</a:t>
            </a:r>
            <a:r>
              <a:rPr lang="zh-CN" altLang="en-US" sz="2400" dirty="0">
                <a:latin typeface="微软雅黑" panose="020B0503020204020204" charset="-122"/>
                <a:ea typeface="微软雅黑" panose="020B0503020204020204" charset="-122"/>
              </a:rPr>
              <a:t>代码内，可引用一个名</a:t>
            </a:r>
            <a:r>
              <a:rPr lang="zh-CN" altLang="en-US" sz="2400" dirty="0" smtClean="0">
                <a:latin typeface="微软雅黑" panose="020B0503020204020204" charset="-122"/>
                <a:ea typeface="微软雅黑" panose="020B0503020204020204" charset="-122"/>
              </a:rPr>
              <a:t>为</a:t>
            </a:r>
            <a:r>
              <a:rPr lang="en-US" altLang="zh-CN" sz="2400" dirty="0" smtClean="0">
                <a:solidFill>
                  <a:srgbClr val="FF0000"/>
                </a:solidFill>
                <a:latin typeface="微软雅黑" panose="020B0503020204020204" charset="-122"/>
                <a:ea typeface="微软雅黑" panose="020B0503020204020204" charset="-122"/>
              </a:rPr>
              <a:t>OLD</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不区分大小写）的虚拟表，来访问</a:t>
            </a:r>
            <a:r>
              <a:rPr lang="zh-CN" altLang="en-US" sz="2400" dirty="0" smtClean="0">
                <a:latin typeface="微软雅黑" panose="020B0503020204020204" charset="-122"/>
                <a:ea typeface="微软雅黑" panose="020B0503020204020204" charset="-122"/>
              </a:rPr>
              <a:t>被</a:t>
            </a:r>
            <a:r>
              <a:rPr lang="zh-CN" altLang="en-US" sz="2400" dirty="0">
                <a:latin typeface="微软雅黑" panose="020B0503020204020204" charset="-122"/>
                <a:ea typeface="微软雅黑" panose="020B0503020204020204" charset="-122"/>
              </a:rPr>
              <a:t>删除</a:t>
            </a:r>
            <a:r>
              <a:rPr lang="zh-CN" altLang="en-US" sz="2400" dirty="0" smtClean="0">
                <a:latin typeface="微软雅黑" panose="020B0503020204020204" charset="-122"/>
                <a:ea typeface="微软雅黑" panose="020B0503020204020204" charset="-122"/>
              </a:rPr>
              <a:t>的</a:t>
            </a:r>
            <a:r>
              <a:rPr lang="zh-CN" altLang="en-US" sz="2400" dirty="0">
                <a:latin typeface="微软雅黑" panose="020B0503020204020204" charset="-122"/>
                <a:ea typeface="微软雅黑" panose="020B0503020204020204" charset="-122"/>
              </a:rPr>
              <a:t>行。</a:t>
            </a:r>
            <a:endParaRPr lang="en-US" altLang="zh-CN" sz="2400" dirty="0">
              <a:latin typeface="微软雅黑" panose="020B0503020204020204" charset="-122"/>
              <a:ea typeface="微软雅黑" panose="020B0503020204020204" charset="-122"/>
            </a:endParaRPr>
          </a:p>
          <a:p>
            <a:pPr>
              <a:lnSpc>
                <a:spcPts val="3700"/>
              </a:lnSpc>
            </a:pPr>
            <a:r>
              <a:rPr lang="en-US" altLang="zh-CN" sz="2400" dirty="0" smtClean="0">
                <a:solidFill>
                  <a:srgbClr val="FF0000"/>
                </a:solidFill>
                <a:latin typeface="微软雅黑" panose="020B0503020204020204" charset="-122"/>
                <a:ea typeface="微软雅黑" panose="020B0503020204020204" charset="-122"/>
              </a:rPr>
              <a:t>OLD</a:t>
            </a:r>
            <a:r>
              <a:rPr lang="zh-CN" altLang="en-US" sz="2400" dirty="0" smtClean="0">
                <a:latin typeface="微软雅黑" panose="020B0503020204020204" charset="-122"/>
                <a:ea typeface="微软雅黑" panose="020B0503020204020204" charset="-122"/>
              </a:rPr>
              <a:t>中的值全部是只读的，</a:t>
            </a:r>
            <a:r>
              <a:rPr lang="zh-CN" altLang="en-US" sz="2400" dirty="0" smtClean="0">
                <a:solidFill>
                  <a:srgbClr val="FF0000"/>
                </a:solidFill>
                <a:latin typeface="微软雅黑" panose="020B0503020204020204" charset="-122"/>
                <a:ea typeface="微软雅黑" panose="020B0503020204020204" charset="-122"/>
              </a:rPr>
              <a:t>不能被更新</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5"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19" name="肘形连接符 18"/>
          <p:cNvCxnSpPr>
            <a:stCxn id="10" idx="3"/>
            <a:endCxn id="1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3"/>
            <a:endCxn id="1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115" y="174153"/>
            <a:ext cx="2461379"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6.2.3.2 DELETE</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2138093"/>
            <a:ext cx="10002190" cy="1990288"/>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UPDATE</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ts val="3700"/>
              </a:lnSpc>
            </a:pPr>
            <a:r>
              <a:rPr lang="zh-CN" altLang="en-US" sz="2400" dirty="0" smtClean="0">
                <a:latin typeface="微软雅黑" panose="020B0503020204020204" charset="-122"/>
                <a:ea typeface="微软雅黑" panose="020B0503020204020204" charset="-122"/>
              </a:rPr>
              <a:t>在</a:t>
            </a:r>
            <a:r>
              <a:rPr lang="en-US" altLang="zh-CN" sz="2400" dirty="0" smtClean="0">
                <a:latin typeface="微软雅黑" panose="020B0503020204020204" charset="-122"/>
                <a:ea typeface="微软雅黑" panose="020B0503020204020204" charset="-122"/>
              </a:rPr>
              <a:t>UPDATE</a:t>
            </a:r>
            <a:r>
              <a:rPr lang="zh-CN" altLang="en-US" sz="2400" dirty="0" smtClean="0">
                <a:latin typeface="微软雅黑" panose="020B0503020204020204" charset="-122"/>
                <a:ea typeface="微软雅黑" panose="020B0503020204020204" charset="-122"/>
              </a:rPr>
              <a:t>触发器</a:t>
            </a:r>
            <a:r>
              <a:rPr lang="zh-CN" altLang="en-US" sz="2400" dirty="0">
                <a:latin typeface="微软雅黑" panose="020B0503020204020204" charset="-122"/>
                <a:ea typeface="微软雅黑" panose="020B0503020204020204" charset="-122"/>
              </a:rPr>
              <a:t>代码内，可引用一个名</a:t>
            </a:r>
            <a:r>
              <a:rPr lang="zh-CN" altLang="en-US" sz="2400" dirty="0" smtClean="0">
                <a:latin typeface="微软雅黑" panose="020B0503020204020204" charset="-122"/>
                <a:ea typeface="微软雅黑" panose="020B0503020204020204" charset="-122"/>
              </a:rPr>
              <a:t>为</a:t>
            </a:r>
            <a:r>
              <a:rPr lang="en-US" altLang="zh-CN" sz="2400" dirty="0" smtClean="0">
                <a:solidFill>
                  <a:srgbClr val="FF0000"/>
                </a:solidFill>
                <a:latin typeface="微软雅黑" panose="020B0503020204020204" charset="-122"/>
                <a:ea typeface="微软雅黑" panose="020B0503020204020204" charset="-122"/>
              </a:rPr>
              <a:t>OLD</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不区分大小写）的虚拟表，来</a:t>
            </a:r>
            <a:r>
              <a:rPr lang="zh-CN" altLang="en-US" sz="2400" dirty="0" smtClean="0">
                <a:latin typeface="微软雅黑" panose="020B0503020204020204" charset="-122"/>
                <a:ea typeface="微软雅黑" panose="020B0503020204020204" charset="-122"/>
              </a:rPr>
              <a:t>访问</a:t>
            </a:r>
            <a:r>
              <a:rPr lang="en-US" altLang="zh-CN" sz="2400" dirty="0" smtClean="0">
                <a:latin typeface="微软雅黑" panose="020B0503020204020204" charset="-122"/>
                <a:ea typeface="微软雅黑" panose="020B0503020204020204" charset="-122"/>
              </a:rPr>
              <a:t>UPDATE</a:t>
            </a:r>
            <a:r>
              <a:rPr lang="zh-CN" altLang="en-US" sz="2400" dirty="0" smtClean="0">
                <a:latin typeface="微软雅黑" panose="020B0503020204020204" charset="-122"/>
                <a:ea typeface="微软雅黑" panose="020B0503020204020204" charset="-122"/>
              </a:rPr>
              <a:t>语句执行前的值，也可以引用一个名为</a:t>
            </a:r>
            <a:r>
              <a:rPr lang="en-US" altLang="zh-CN" sz="2400" dirty="0" smtClean="0">
                <a:latin typeface="微软雅黑" panose="020B0503020204020204" charset="-122"/>
                <a:ea typeface="微软雅黑" panose="020B0503020204020204" charset="-122"/>
              </a:rPr>
              <a:t>NEW</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不区分大小写）的虚拟</a:t>
            </a:r>
            <a:r>
              <a:rPr lang="zh-CN" altLang="en-US" sz="2400" dirty="0" smtClean="0">
                <a:latin typeface="微软雅黑" panose="020B0503020204020204" charset="-122"/>
                <a:ea typeface="微软雅黑" panose="020B0503020204020204" charset="-122"/>
              </a:rPr>
              <a:t>表来访问更新后的值。</a:t>
            </a:r>
            <a:endParaRPr lang="en-US" altLang="zh-CN" sz="2400" dirty="0">
              <a:latin typeface="微软雅黑" panose="020B0503020204020204" charset="-122"/>
              <a:ea typeface="微软雅黑" panose="020B0503020204020204" charset="-122"/>
            </a:endParaRPr>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5"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19" name="肘形连接符 18"/>
          <p:cNvCxnSpPr>
            <a:stCxn id="10" idx="3"/>
            <a:endCxn id="1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3"/>
            <a:endCxn id="1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788680" y="8172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25" idx="1"/>
            <a:endCxn id="21" idx="3"/>
          </p:cNvCxnSpPr>
          <p:nvPr/>
        </p:nvCxnSpPr>
        <p:spPr>
          <a:xfrm rot="10800000" flipV="1">
            <a:off x="9818202" y="3253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21" idx="3"/>
          </p:cNvCxnSpPr>
          <p:nvPr/>
        </p:nvCxnSpPr>
        <p:spPr>
          <a:xfrm rot="10800000" flipV="1">
            <a:off x="9818202" y="6347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27" idx="1"/>
            <a:endCxn id="21" idx="3"/>
          </p:cNvCxnSpPr>
          <p:nvPr/>
        </p:nvCxnSpPr>
        <p:spPr>
          <a:xfrm rot="10800000">
            <a:off x="9818202" y="9772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032342" y="1868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10032342" y="5202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10046712" y="8331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10046714" y="11813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9" name="矩形 28"/>
          <p:cNvSpPr/>
          <p:nvPr/>
        </p:nvSpPr>
        <p:spPr>
          <a:xfrm>
            <a:off x="10055293" y="15110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0" name="肘形连接符 29"/>
          <p:cNvCxnSpPr>
            <a:stCxn id="21" idx="3"/>
            <a:endCxn id="28" idx="1"/>
          </p:cNvCxnSpPr>
          <p:nvPr/>
        </p:nvCxnSpPr>
        <p:spPr>
          <a:xfrm>
            <a:off x="9818202" y="9772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1" idx="3"/>
            <a:endCxn id="29" idx="1"/>
          </p:cNvCxnSpPr>
          <p:nvPr/>
        </p:nvCxnSpPr>
        <p:spPr>
          <a:xfrm>
            <a:off x="9818202" y="9772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6115" y="174153"/>
            <a:ext cx="254319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6.2.3.3 UPDATE</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8"/>
          <p:cNvSpPr txBox="1"/>
          <p:nvPr/>
        </p:nvSpPr>
        <p:spPr>
          <a:xfrm>
            <a:off x="1135025" y="1870071"/>
            <a:ext cx="10002190" cy="2031325"/>
          </a:xfrm>
          <a:prstGeom prst="rect">
            <a:avLst/>
          </a:prstGeom>
          <a:noFill/>
        </p:spPr>
        <p:txBody>
          <a:bodyPr wrap="square" rtlCol="0">
            <a:spAutoFit/>
          </a:bodyPr>
          <a:lstStyle/>
          <a:p>
            <a:pPr>
              <a:lnSpc>
                <a:spcPct val="150000"/>
              </a:lnSpc>
            </a:pPr>
            <a:r>
              <a:rPr lang="en-US" altLang="zh-CN" sz="2400" dirty="0" smtClean="0">
                <a:solidFill>
                  <a:srgbClr val="FF0000"/>
                </a:solidFill>
                <a:latin typeface="微软雅黑" panose="020B0503020204020204" charset="-122"/>
                <a:ea typeface="微软雅黑" panose="020B0503020204020204" charset="-122"/>
              </a:rPr>
              <a:t>UPDATE</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的表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中创建一个触发器</a:t>
            </a:r>
            <a:r>
              <a:rPr lang="en-US" altLang="zh-CN" sz="2000" dirty="0" err="1" smtClean="0">
                <a:latin typeface="微软雅黑" panose="020B0503020204020204" charset="-122"/>
                <a:ea typeface="微软雅黑" panose="020B0503020204020204" charset="-122"/>
              </a:rPr>
              <a:t>customers_update_trigger</a:t>
            </a:r>
            <a:r>
              <a:rPr lang="zh-CN" altLang="en-US" sz="2000" dirty="0" smtClean="0">
                <a:latin typeface="微软雅黑" panose="020B0503020204020204" charset="-122"/>
                <a:ea typeface="微软雅黑" panose="020B0503020204020204" charset="-122"/>
              </a:rPr>
              <a:t>，用于每次更新表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时，将该表中</a:t>
            </a:r>
            <a:r>
              <a:rPr lang="en-US" altLang="zh-CN" sz="2000" dirty="0" err="1" smtClean="0">
                <a:latin typeface="微软雅黑" panose="020B0503020204020204" charset="-122"/>
                <a:ea typeface="微软雅黑" panose="020B0503020204020204" charset="-122"/>
              </a:rPr>
              <a:t>cust_address</a:t>
            </a:r>
            <a:r>
              <a:rPr lang="zh-CN" altLang="en-US" sz="2000" dirty="0" smtClean="0">
                <a:latin typeface="微软雅黑" panose="020B0503020204020204" charset="-122"/>
                <a:ea typeface="微软雅黑" panose="020B0503020204020204" charset="-122"/>
              </a:rPr>
              <a:t>列的值设置为</a:t>
            </a:r>
            <a:r>
              <a:rPr lang="en-US" altLang="zh-CN" sz="2000" dirty="0" err="1" smtClean="0">
                <a:latin typeface="微软雅黑" panose="020B0503020204020204" charset="-122"/>
                <a:ea typeface="微软雅黑" panose="020B0503020204020204" charset="-122"/>
              </a:rPr>
              <a:t>cust_contact</a:t>
            </a:r>
            <a:r>
              <a:rPr lang="zh-CN" altLang="en-US" sz="2000" dirty="0" smtClean="0">
                <a:latin typeface="微软雅黑" panose="020B0503020204020204" charset="-122"/>
                <a:ea typeface="微软雅黑" panose="020B0503020204020204" charset="-122"/>
              </a:rPr>
              <a:t>列的值。</a:t>
            </a:r>
            <a:endParaRPr lang="en-US" altLang="zh-CN" sz="2000" dirty="0">
              <a:latin typeface="微软雅黑" panose="020B0503020204020204" charset="-122"/>
              <a:ea typeface="微软雅黑" panose="020B0503020204020204" charset="-122"/>
            </a:endParaRPr>
          </a:p>
        </p:txBody>
      </p:sp>
      <p:sp>
        <p:nvSpPr>
          <p:cNvPr id="10" name="矩形 9"/>
          <p:cNvSpPr/>
          <p:nvPr/>
        </p:nvSpPr>
        <p:spPr>
          <a:xfrm>
            <a:off x="1307802" y="4221183"/>
            <a:ext cx="9437965" cy="189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CREATE 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mysql_test.customers_update_trigger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BEFORE UPDATE</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SET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NEW.cust_address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OLD.cust_contact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0 rows affected(0.33 sec)</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椭圆 10"/>
          <p:cNvSpPr/>
          <p:nvPr/>
        </p:nvSpPr>
        <p:spPr>
          <a:xfrm>
            <a:off x="1307803" y="3875549"/>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1</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54319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6.2.3.3 UPDATE</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0" name="矩形 9"/>
          <p:cNvSpPr/>
          <p:nvPr/>
        </p:nvSpPr>
        <p:spPr>
          <a:xfrm>
            <a:off x="1307802" y="4205195"/>
            <a:ext cx="9437965" cy="189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&gt; 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SET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cust_address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武汉市</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WHERE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cust_name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曾伟</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Query OK, 1 row affected(0.11 sec)</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Rows matched:1  Changed:1  Warnings:0</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椭圆 10"/>
          <p:cNvSpPr/>
          <p:nvPr/>
        </p:nvSpPr>
        <p:spPr>
          <a:xfrm>
            <a:off x="1307803" y="3859561"/>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2</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54319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6.2.3.3 UPDATE</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
        <p:nvSpPr>
          <p:cNvPr id="24" name="TextBox 23"/>
          <p:cNvSpPr txBox="1"/>
          <p:nvPr/>
        </p:nvSpPr>
        <p:spPr>
          <a:xfrm>
            <a:off x="1135025" y="1870071"/>
            <a:ext cx="10002190" cy="2031325"/>
          </a:xfrm>
          <a:prstGeom prst="rect">
            <a:avLst/>
          </a:prstGeom>
          <a:noFill/>
        </p:spPr>
        <p:txBody>
          <a:bodyPr wrap="square" rtlCol="0">
            <a:spAutoFit/>
          </a:bodyPr>
          <a:lstStyle/>
          <a:p>
            <a:pPr>
              <a:lnSpc>
                <a:spcPct val="150000"/>
              </a:lnSpc>
            </a:pPr>
            <a:r>
              <a:rPr lang="en-US" altLang="zh-CN" sz="2400" dirty="0" smtClean="0">
                <a:solidFill>
                  <a:srgbClr val="FF0000"/>
                </a:solidFill>
                <a:latin typeface="微软雅黑" panose="020B0503020204020204" charset="-122"/>
                <a:ea typeface="微软雅黑" panose="020B0503020204020204" charset="-122"/>
              </a:rPr>
              <a:t>UPDATE</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的表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中创建一个触发器</a:t>
            </a:r>
            <a:r>
              <a:rPr lang="en-US" altLang="zh-CN" sz="2000" dirty="0" err="1" smtClean="0">
                <a:latin typeface="微软雅黑" panose="020B0503020204020204" charset="-122"/>
                <a:ea typeface="微软雅黑" panose="020B0503020204020204" charset="-122"/>
              </a:rPr>
              <a:t>customers_update_trigger</a:t>
            </a:r>
            <a:r>
              <a:rPr lang="zh-CN" altLang="en-US" sz="2000" dirty="0" smtClean="0">
                <a:latin typeface="微软雅黑" panose="020B0503020204020204" charset="-122"/>
                <a:ea typeface="微软雅黑" panose="020B0503020204020204" charset="-122"/>
              </a:rPr>
              <a:t>，用于每次更新表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时，将该表中</a:t>
            </a:r>
            <a:r>
              <a:rPr lang="en-US" altLang="zh-CN" sz="2000" dirty="0" err="1" smtClean="0">
                <a:latin typeface="微软雅黑" panose="020B0503020204020204" charset="-122"/>
                <a:ea typeface="微软雅黑" panose="020B0503020204020204" charset="-122"/>
              </a:rPr>
              <a:t>cust_address</a:t>
            </a:r>
            <a:r>
              <a:rPr lang="zh-CN" altLang="en-US" sz="2000" dirty="0" smtClean="0">
                <a:latin typeface="微软雅黑" panose="020B0503020204020204" charset="-122"/>
                <a:ea typeface="微软雅黑" panose="020B0503020204020204" charset="-122"/>
              </a:rPr>
              <a:t>列的值设置为</a:t>
            </a:r>
            <a:r>
              <a:rPr lang="en-US" altLang="zh-CN" sz="2000" dirty="0" err="1" smtClean="0">
                <a:latin typeface="微软雅黑" panose="020B0503020204020204" charset="-122"/>
                <a:ea typeface="微软雅黑" panose="020B0503020204020204" charset="-122"/>
              </a:rPr>
              <a:t>cust_contact</a:t>
            </a:r>
            <a:r>
              <a:rPr lang="zh-CN" altLang="en-US" sz="2000" dirty="0" smtClean="0">
                <a:latin typeface="微软雅黑" panose="020B0503020204020204" charset="-122"/>
                <a:ea typeface="微软雅黑" panose="020B0503020204020204" charset="-122"/>
              </a:rPr>
              <a:t>列的值。</a:t>
            </a:r>
            <a:endParaRPr lang="en-US" altLang="zh-CN" sz="20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触发器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使用</a:t>
            </a:r>
            <a:r>
              <a:rPr lang="zh-CN" altLang="en-US" sz="2800" b="0" dirty="0" smtClean="0">
                <a:solidFill>
                  <a:srgbClr val="FF0000"/>
                </a:solidFill>
                <a:latin typeface="黑体" panose="02010609060101010101" pitchFamily="49" charset="-122"/>
                <a:ea typeface="黑体" panose="02010609060101010101" pitchFamily="49" charset="-122"/>
                <a:sym typeface="+mn-ea"/>
              </a:rPr>
              <a:t>触发器</a:t>
            </a:r>
            <a:r>
              <a:rPr lang="zh-CN" altLang="en-US" sz="2800" b="0" dirty="0">
                <a:solidFill>
                  <a:schemeClr val="tx1"/>
                </a:solidFill>
                <a:latin typeface="黑体" panose="02010609060101010101" pitchFamily="49" charset="-122"/>
                <a:ea typeface="黑体" panose="02010609060101010101" pitchFamily="49" charset="-122"/>
                <a:sym typeface="+mn-ea"/>
              </a:rPr>
              <a:t>（选择、填空、综合）</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031430"/>
            <a:ext cx="563526" cy="4795141"/>
            <a:chOff x="0" y="244559"/>
            <a:chExt cx="563526" cy="4795141"/>
          </a:xfrm>
        </p:grpSpPr>
        <p:sp>
          <p:nvSpPr>
            <p:cNvPr id="6" name="矩形 5"/>
            <p:cNvSpPr/>
            <p:nvPr/>
          </p:nvSpPr>
          <p:spPr>
            <a:xfrm>
              <a:off x="0" y="244559"/>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创建触发器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0" y="1850071"/>
              <a:ext cx="563526" cy="15842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删除触发器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55511"/>
              <a:ext cx="563526" cy="1584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tx1"/>
                  </a:solidFill>
                  <a:latin typeface="黑体" panose="02010609060101010101" pitchFamily="49" charset="-122"/>
                  <a:ea typeface="黑体" panose="02010609060101010101" pitchFamily="49" charset="-122"/>
                </a:rPr>
                <a:t>使用触发器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0" name="矩形 9"/>
          <p:cNvSpPr/>
          <p:nvPr/>
        </p:nvSpPr>
        <p:spPr>
          <a:xfrm>
            <a:off x="1307801" y="4072181"/>
            <a:ext cx="9437965" cy="26050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&gt; SELECT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cust_address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FROM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mysql_test.customers</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-&gt;     WHERE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cust_name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zh-CN" altLang="en-US"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曾伟</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cust_address</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rPr>
              <a:t>芙蓉区</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1 row in set (0.00 sec)</a:t>
            </a:r>
          </a:p>
        </p:txBody>
      </p:sp>
      <p:sp>
        <p:nvSpPr>
          <p:cNvPr id="11" name="椭圆 10"/>
          <p:cNvSpPr/>
          <p:nvPr/>
        </p:nvSpPr>
        <p:spPr>
          <a:xfrm>
            <a:off x="1307802" y="3726548"/>
            <a:ext cx="606056" cy="5847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手札体-简粗体" panose="03000700000000000000" pitchFamily="66" charset="-122"/>
                <a:ea typeface="手札体-简粗体" panose="03000700000000000000" pitchFamily="66" charset="-122"/>
              </a:rPr>
              <a:t>3</a:t>
            </a:r>
            <a:endParaRPr lang="zh-CN" altLang="en-US" sz="2000" dirty="0">
              <a:solidFill>
                <a:schemeClr val="tx1"/>
              </a:solidFill>
              <a:latin typeface="手札体-简粗体" panose="03000700000000000000" pitchFamily="66" charset="-122"/>
              <a:ea typeface="手札体-简粗体" panose="03000700000000000000" pitchFamily="66" charset="-122"/>
            </a:endParaRPr>
          </a:p>
        </p:txBody>
      </p:sp>
      <p:sp>
        <p:nvSpPr>
          <p:cNvPr id="12" name="矩形 11"/>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3" name="肘形连接符 12"/>
          <p:cNvCxnSpPr>
            <a:stCxn id="16" idx="1"/>
            <a:endCxn id="12"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7" idx="1"/>
            <a:endCxn id="12"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8" idx="1"/>
            <a:endCxn id="12"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79942" y="367875"/>
            <a:ext cx="982499" cy="2289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触发器</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19" name="矩形 18"/>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2" idx="3"/>
            <a:endCxn id="19"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2" idx="3"/>
            <a:endCxn id="20"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543197"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6.2.3.3 UPDATE</a:t>
            </a:r>
            <a:r>
              <a:rPr lang="zh-CN" altLang="en-US" dirty="0" smtClean="0">
                <a:latin typeface="微软雅黑" panose="020B0503020204020204" charset="-122"/>
                <a:ea typeface="微软雅黑" panose="020B0503020204020204" charset="-122"/>
              </a:rPr>
              <a:t>触发器</a:t>
            </a:r>
            <a:endParaRPr lang="zh-CN" altLang="en-US" dirty="0">
              <a:latin typeface="微软雅黑" panose="020B0503020204020204" charset="-122"/>
              <a:ea typeface="微软雅黑" panose="020B0503020204020204" charset="-122"/>
            </a:endParaRPr>
          </a:p>
        </p:txBody>
      </p:sp>
      <p:sp>
        <p:nvSpPr>
          <p:cNvPr id="24" name="TextBox 23"/>
          <p:cNvSpPr txBox="1"/>
          <p:nvPr/>
        </p:nvSpPr>
        <p:spPr>
          <a:xfrm>
            <a:off x="1135025" y="1870071"/>
            <a:ext cx="10002190" cy="2031325"/>
          </a:xfrm>
          <a:prstGeom prst="rect">
            <a:avLst/>
          </a:prstGeom>
          <a:noFill/>
        </p:spPr>
        <p:txBody>
          <a:bodyPr wrap="square" rtlCol="0">
            <a:spAutoFit/>
          </a:bodyPr>
          <a:lstStyle/>
          <a:p>
            <a:pPr>
              <a:lnSpc>
                <a:spcPct val="150000"/>
              </a:lnSpc>
            </a:pPr>
            <a:r>
              <a:rPr lang="en-US" altLang="zh-CN" sz="2400" dirty="0" smtClean="0">
                <a:solidFill>
                  <a:srgbClr val="FF0000"/>
                </a:solidFill>
                <a:latin typeface="微软雅黑" panose="020B0503020204020204" charset="-122"/>
                <a:ea typeface="微软雅黑" panose="020B0503020204020204" charset="-122"/>
              </a:rPr>
              <a:t>UPDATE</a:t>
            </a:r>
            <a:r>
              <a:rPr lang="zh-CN" altLang="en-US" sz="2400" dirty="0" smtClean="0">
                <a:solidFill>
                  <a:srgbClr val="FF0000"/>
                </a:solidFill>
                <a:latin typeface="微软雅黑" panose="020B0503020204020204" charset="-122"/>
                <a:ea typeface="微软雅黑" panose="020B0503020204020204" charset="-122"/>
              </a:rPr>
              <a:t>触发器</a:t>
            </a:r>
            <a:endParaRPr lang="en-US" altLang="zh-CN" sz="2400" dirty="0" smtClean="0">
              <a:solidFill>
                <a:srgbClr val="FF0000"/>
              </a:solidFill>
              <a:latin typeface="微软雅黑" panose="020B0503020204020204" charset="-122"/>
              <a:ea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rPr>
              <a:t>示例：在数据库</a:t>
            </a:r>
            <a:r>
              <a:rPr lang="en-US" altLang="zh-CN" sz="2000" dirty="0" err="1" smtClean="0">
                <a:latin typeface="微软雅黑" panose="020B0503020204020204" charset="-122"/>
                <a:ea typeface="微软雅黑" panose="020B0503020204020204" charset="-122"/>
              </a:rPr>
              <a:t>mysql_test</a:t>
            </a:r>
            <a:r>
              <a:rPr lang="zh-CN" altLang="en-US" sz="2000" dirty="0" smtClean="0">
                <a:latin typeface="微软雅黑" panose="020B0503020204020204" charset="-122"/>
                <a:ea typeface="微软雅黑" panose="020B0503020204020204" charset="-122"/>
              </a:rPr>
              <a:t>的表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中创建一个触发器</a:t>
            </a:r>
            <a:r>
              <a:rPr lang="en-US" altLang="zh-CN" sz="2000" dirty="0" err="1" smtClean="0">
                <a:latin typeface="微软雅黑" panose="020B0503020204020204" charset="-122"/>
                <a:ea typeface="微软雅黑" panose="020B0503020204020204" charset="-122"/>
              </a:rPr>
              <a:t>customers_update_trigger</a:t>
            </a:r>
            <a:r>
              <a:rPr lang="zh-CN" altLang="en-US" sz="2000" dirty="0" smtClean="0">
                <a:latin typeface="微软雅黑" panose="020B0503020204020204" charset="-122"/>
                <a:ea typeface="微软雅黑" panose="020B0503020204020204" charset="-122"/>
              </a:rPr>
              <a:t>，用于每次更新表</a:t>
            </a:r>
            <a:r>
              <a:rPr lang="en-US" altLang="zh-CN" sz="2000" dirty="0" smtClean="0">
                <a:latin typeface="微软雅黑" panose="020B0503020204020204" charset="-122"/>
                <a:ea typeface="微软雅黑" panose="020B0503020204020204" charset="-122"/>
              </a:rPr>
              <a:t>customers</a:t>
            </a:r>
            <a:r>
              <a:rPr lang="zh-CN" altLang="en-US" sz="2000" dirty="0" smtClean="0">
                <a:latin typeface="微软雅黑" panose="020B0503020204020204" charset="-122"/>
                <a:ea typeface="微软雅黑" panose="020B0503020204020204" charset="-122"/>
              </a:rPr>
              <a:t>时，将该表中</a:t>
            </a:r>
            <a:r>
              <a:rPr lang="en-US" altLang="zh-CN" sz="2000" dirty="0" err="1" smtClean="0">
                <a:latin typeface="微软雅黑" panose="020B0503020204020204" charset="-122"/>
                <a:ea typeface="微软雅黑" panose="020B0503020204020204" charset="-122"/>
              </a:rPr>
              <a:t>cust_address</a:t>
            </a:r>
            <a:r>
              <a:rPr lang="zh-CN" altLang="en-US" sz="2000" dirty="0" smtClean="0">
                <a:latin typeface="微软雅黑" panose="020B0503020204020204" charset="-122"/>
                <a:ea typeface="微软雅黑" panose="020B0503020204020204" charset="-122"/>
              </a:rPr>
              <a:t>列的值设置为</a:t>
            </a:r>
            <a:r>
              <a:rPr lang="en-US" altLang="zh-CN" sz="2000" dirty="0" err="1" smtClean="0">
                <a:latin typeface="微软雅黑" panose="020B0503020204020204" charset="-122"/>
                <a:ea typeface="微软雅黑" panose="020B0503020204020204" charset="-122"/>
              </a:rPr>
              <a:t>cust_contact</a:t>
            </a:r>
            <a:r>
              <a:rPr lang="zh-CN" altLang="en-US" sz="2000" dirty="0" smtClean="0">
                <a:latin typeface="微软雅黑" panose="020B0503020204020204" charset="-122"/>
                <a:ea typeface="微软雅黑" panose="020B0503020204020204" charset="-122"/>
              </a:rPr>
              <a:t>列的值。</a:t>
            </a:r>
            <a:endParaRPr lang="en-US" altLang="zh-CN" sz="20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将触发器从数据库中删除使用的语句是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a:t>
            </a:r>
            <a:r>
              <a:rPr lang="zh-CN" altLang="en-US" sz="2400" b="0" dirty="0" smtClean="0">
                <a:solidFill>
                  <a:srgbClr val="FF0000"/>
                </a:solidFill>
                <a:latin typeface="黑体" panose="02010609060101010101" pitchFamily="49" charset="-122"/>
                <a:ea typeface="黑体" panose="02010609060101010101" pitchFamily="49" charset="-122"/>
              </a:rPr>
              <a:t>选题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A:ALTER </a:t>
            </a:r>
            <a:r>
              <a:rPr lang="en-US" altLang="zh-CN" sz="2400" b="0" dirty="0" smtClean="0">
                <a:solidFill>
                  <a:schemeClr val="tx1"/>
                </a:solidFill>
                <a:latin typeface="黑体" panose="02010609060101010101" pitchFamily="49" charset="-122"/>
                <a:ea typeface="黑体" panose="02010609060101010101" pitchFamily="49" charset="-122"/>
              </a:rPr>
              <a:t>TRIGGER</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B:DROP </a:t>
            </a:r>
            <a:r>
              <a:rPr lang="en-US" altLang="zh-CN" sz="2400" b="0" dirty="0" smtClean="0">
                <a:solidFill>
                  <a:schemeClr val="tx1"/>
                </a:solidFill>
                <a:latin typeface="黑体" panose="02010609060101010101" pitchFamily="49" charset="-122"/>
                <a:ea typeface="黑体" panose="02010609060101010101" pitchFamily="49" charset="-122"/>
              </a:rPr>
              <a:t>TRIGGER</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C:DELETE </a:t>
            </a:r>
            <a:r>
              <a:rPr lang="en-US" altLang="zh-CN" sz="2400" b="0" dirty="0" smtClean="0">
                <a:solidFill>
                  <a:schemeClr val="tx1"/>
                </a:solidFill>
                <a:latin typeface="黑体" panose="02010609060101010101" pitchFamily="49" charset="-122"/>
                <a:ea typeface="黑体" panose="02010609060101010101" pitchFamily="49" charset="-122"/>
              </a:rPr>
              <a:t>TRIGGER</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D:CREATE TRIGGER</a:t>
            </a: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将触发器从数据库中删除使用的语句是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a:t>
            </a:r>
            <a:r>
              <a:rPr lang="zh-CN" altLang="en-US" sz="2400" b="0" dirty="0" smtClean="0">
                <a:solidFill>
                  <a:srgbClr val="FF0000"/>
                </a:solidFill>
                <a:latin typeface="黑体" panose="02010609060101010101" pitchFamily="49" charset="-122"/>
                <a:ea typeface="黑体" panose="02010609060101010101" pitchFamily="49" charset="-122"/>
              </a:rPr>
              <a:t>选题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A:ALTER </a:t>
            </a:r>
            <a:r>
              <a:rPr lang="en-US" altLang="zh-CN" sz="2400" b="0" dirty="0" smtClean="0">
                <a:solidFill>
                  <a:schemeClr val="tx1"/>
                </a:solidFill>
                <a:latin typeface="黑体" panose="02010609060101010101" pitchFamily="49" charset="-122"/>
                <a:ea typeface="黑体" panose="02010609060101010101" pitchFamily="49" charset="-122"/>
              </a:rPr>
              <a:t>TRIGGER</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B:DROP </a:t>
            </a:r>
            <a:r>
              <a:rPr lang="en-US" altLang="zh-CN" sz="2400" b="0" dirty="0" smtClean="0">
                <a:solidFill>
                  <a:srgbClr val="FF0000"/>
                </a:solidFill>
                <a:latin typeface="黑体" panose="02010609060101010101" pitchFamily="49" charset="-122"/>
                <a:ea typeface="黑体" panose="02010609060101010101" pitchFamily="49" charset="-122"/>
              </a:rPr>
              <a:t>TRIGGER</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C:DELETE </a:t>
            </a:r>
            <a:r>
              <a:rPr lang="en-US" altLang="zh-CN" sz="2400" b="0" dirty="0" smtClean="0">
                <a:solidFill>
                  <a:schemeClr val="tx1"/>
                </a:solidFill>
                <a:latin typeface="黑体" panose="02010609060101010101" pitchFamily="49" charset="-122"/>
                <a:ea typeface="黑体" panose="02010609060101010101" pitchFamily="49" charset="-122"/>
              </a:rPr>
              <a:t>TRIGGER</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D:CREATE TRIGGER</a:t>
            </a: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、写出创建触发器的语法格式。</a:t>
            </a:r>
            <a:r>
              <a:rPr lang="zh-CN" altLang="en-US" sz="2400" b="0" dirty="0">
                <a:solidFill>
                  <a:srgbClr val="FF0000"/>
                </a:solidFill>
                <a:latin typeface="黑体" panose="02010609060101010101" pitchFamily="49" charset="-122"/>
                <a:ea typeface="黑体" panose="02010609060101010101" pitchFamily="49" charset="-122"/>
              </a:rPr>
              <a:t>简答</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、写出创建触发器的语法格式。</a:t>
            </a:r>
            <a:r>
              <a:rPr lang="zh-CN" altLang="en-US" sz="2400" b="0" dirty="0">
                <a:solidFill>
                  <a:srgbClr val="FF0000"/>
                </a:solidFill>
                <a:latin typeface="黑体" panose="02010609060101010101" pitchFamily="49" charset="-122"/>
                <a:ea typeface="黑体" panose="02010609060101010101" pitchFamily="49" charset="-122"/>
              </a:rPr>
              <a:t>简答</a:t>
            </a:r>
            <a:r>
              <a:rPr lang="zh-CN" altLang="en-US" sz="2400" b="0" dirty="0" smtClean="0">
                <a:solidFill>
                  <a:srgbClr val="FF0000"/>
                </a:solidFill>
                <a:latin typeface="黑体" panose="02010609060101010101" pitchFamily="49" charset="-122"/>
                <a:ea typeface="黑体" panose="02010609060101010101" pitchFamily="49" charset="-122"/>
              </a:rPr>
              <a:t>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
        <p:nvSpPr>
          <p:cNvPr id="5" name="矩形 4"/>
          <p:cNvSpPr/>
          <p:nvPr/>
        </p:nvSpPr>
        <p:spPr>
          <a:xfrm>
            <a:off x="1307805" y="2509285"/>
            <a:ext cx="9437965" cy="1477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CREATE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TRIGGER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trigger_time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trigger_event</a:t>
            </a:r>
            <a:endPar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pPr>
              <a:lnSpc>
                <a:spcPct val="150000"/>
              </a:lnSpc>
            </a:pP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FOR EACH ROW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trigger_body</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矩形 10"/>
          <p:cNvSpPr/>
          <p:nvPr/>
        </p:nvSpPr>
        <p:spPr>
          <a:xfrm>
            <a:off x="1726179" y="3824832"/>
            <a:ext cx="1335998"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p:cNvCxnSpPr/>
          <p:nvPr/>
        </p:nvCxnSpPr>
        <p:spPr>
          <a:xfrm>
            <a:off x="2525232" y="4369981"/>
            <a:ext cx="345559" cy="606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4077" y="4967698"/>
            <a:ext cx="3425756"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指定参照动作相关的</a:t>
            </a:r>
            <a:r>
              <a:rPr lang="en-US" altLang="zh-CN" dirty="0" smtClean="0">
                <a:latin typeface="手札体-简粗体" panose="03000700000000000000" pitchFamily="66" charset="-122"/>
                <a:ea typeface="手札体-简粗体" panose="03000700000000000000" pitchFamily="66" charset="-122"/>
              </a:rPr>
              <a:t>SQL</a:t>
            </a:r>
            <a:r>
              <a:rPr lang="zh-CN" altLang="en-US" dirty="0" smtClean="0">
                <a:latin typeface="手札体-简粗体" panose="03000700000000000000" pitchFamily="66" charset="-122"/>
                <a:ea typeface="手札体-简粗体" panose="03000700000000000000" pitchFamily="66" charset="-122"/>
              </a:rPr>
              <a:t>语句</a:t>
            </a:r>
            <a:endParaRPr lang="zh-CN" altLang="en-US" dirty="0">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44559"/>
            <a:ext cx="563526" cy="6368882"/>
            <a:chOff x="0" y="0"/>
            <a:chExt cx="563526" cy="6368882"/>
          </a:xfrm>
        </p:grpSpPr>
        <p:sp>
          <p:nvSpPr>
            <p:cNvPr id="15" name="矩形 14"/>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7" name="矩形 16"/>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8" name="矩形 17"/>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9" name="矩形 18"/>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0" name="矩形 1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24" idx="1"/>
            <a:endCxn id="2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2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2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20" idx="3"/>
            <a:endCxn id="2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0" idx="3"/>
            <a:endCxn id="2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UPDATE</a:t>
            </a:r>
            <a:r>
              <a:rPr lang="zh-CN" altLang="en-US" sz="2400" b="0" dirty="0">
                <a:solidFill>
                  <a:schemeClr val="tx1"/>
                </a:solidFill>
                <a:latin typeface="黑体" panose="02010609060101010101" pitchFamily="49" charset="-122"/>
                <a:ea typeface="黑体" panose="02010609060101010101" pitchFamily="49" charset="-122"/>
              </a:rPr>
              <a:t>触发器代码内，可以引用一个名为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的虚拟表访问新更新的值</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a:t>
            </a:r>
            <a:r>
              <a:rPr lang="zh-CN" altLang="en-US" sz="2400" b="0" dirty="0" smtClean="0">
                <a:solidFill>
                  <a:srgbClr val="FF0000"/>
                </a:solidFill>
                <a:latin typeface="黑体" panose="02010609060101010101" pitchFamily="49" charset="-122"/>
                <a:ea typeface="黑体" panose="02010609060101010101" pitchFamily="49" charset="-122"/>
              </a:rPr>
              <a:t>选题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A:NEW</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B:OLD</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C:BEFORE</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D:AFTER</a:t>
            </a: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UPDATE</a:t>
            </a:r>
            <a:r>
              <a:rPr lang="zh-CN" altLang="en-US" sz="2400" b="0" dirty="0">
                <a:solidFill>
                  <a:schemeClr val="tx1"/>
                </a:solidFill>
                <a:latin typeface="黑体" panose="02010609060101010101" pitchFamily="49" charset="-122"/>
                <a:ea typeface="黑体" panose="02010609060101010101" pitchFamily="49" charset="-122"/>
              </a:rPr>
              <a:t>触发器代码内，可以引用一个名为</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的虚拟表访问新更新的值</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a:t>
            </a:r>
            <a:r>
              <a:rPr lang="zh-CN" altLang="en-US" sz="2400" b="0" dirty="0" smtClean="0">
                <a:solidFill>
                  <a:srgbClr val="FF0000"/>
                </a:solidFill>
                <a:latin typeface="黑体" panose="02010609060101010101" pitchFamily="49" charset="-122"/>
                <a:ea typeface="黑体" panose="02010609060101010101" pitchFamily="49" charset="-122"/>
              </a:rPr>
              <a:t>选题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rgbClr val="FF0000"/>
                </a:solidFill>
                <a:latin typeface="黑体" panose="02010609060101010101" pitchFamily="49" charset="-122"/>
                <a:ea typeface="黑体" panose="02010609060101010101" pitchFamily="49" charset="-122"/>
              </a:rPr>
              <a:t>A:NEW</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B:OLD</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C:BEFORE</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D:AFTER</a:t>
            </a: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smtClean="0">
                <a:solidFill>
                  <a:schemeClr val="tx1"/>
                </a:solidFill>
                <a:latin typeface="黑体" panose="02010609060101010101" pitchFamily="49" charset="-122"/>
                <a:ea typeface="黑体" panose="02010609060101010101" pitchFamily="49" charset="-122"/>
              </a:rPr>
              <a:t>MySQL</a:t>
            </a:r>
            <a:r>
              <a:rPr lang="zh-CN" altLang="en-US" sz="2400" b="0" dirty="0" smtClean="0">
                <a:solidFill>
                  <a:schemeClr val="tx1"/>
                </a:solidFill>
                <a:latin typeface="黑体" panose="02010609060101010101" pitchFamily="49" charset="-122"/>
                <a:ea typeface="黑体" panose="02010609060101010101" pitchFamily="49" charset="-122"/>
              </a:rPr>
              <a:t>支持的触发器不包括（      ）。</a:t>
            </a:r>
            <a:r>
              <a:rPr lang="zh-CN" altLang="en-US" sz="2400" b="0" dirty="0">
                <a:solidFill>
                  <a:srgbClr val="FF0000"/>
                </a:solidFill>
                <a:latin typeface="黑体" panose="02010609060101010101" pitchFamily="49" charset="-122"/>
                <a:ea typeface="黑体" panose="02010609060101010101" pitchFamily="49" charset="-122"/>
              </a:rPr>
              <a:t>单</a:t>
            </a:r>
            <a:r>
              <a:rPr lang="zh-CN" altLang="en-US" sz="2400" b="0" dirty="0" smtClean="0">
                <a:solidFill>
                  <a:srgbClr val="FF0000"/>
                </a:solidFill>
                <a:latin typeface="黑体" panose="02010609060101010101" pitchFamily="49" charset="-122"/>
                <a:ea typeface="黑体" panose="02010609060101010101" pitchFamily="49" charset="-122"/>
              </a:rPr>
              <a:t>选题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A:INSERT</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B:DELETE</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C:UPDATE</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D:CREATE </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83852"/>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smtClean="0">
                <a:solidFill>
                  <a:schemeClr val="tx1"/>
                </a:solidFill>
                <a:latin typeface="黑体" panose="02010609060101010101" pitchFamily="49" charset="-122"/>
                <a:ea typeface="黑体" panose="02010609060101010101" pitchFamily="49" charset="-122"/>
              </a:rPr>
              <a:t>MySQL</a:t>
            </a:r>
            <a:r>
              <a:rPr lang="zh-CN" altLang="en-US" sz="2400" b="0" dirty="0" smtClean="0">
                <a:solidFill>
                  <a:schemeClr val="tx1"/>
                </a:solidFill>
                <a:latin typeface="黑体" panose="02010609060101010101" pitchFamily="49" charset="-122"/>
                <a:ea typeface="黑体" panose="02010609060101010101" pitchFamily="49" charset="-122"/>
              </a:rPr>
              <a:t>支持的触发器不包括（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a:t>
            </a:r>
            <a:r>
              <a:rPr lang="zh-CN" altLang="en-US" sz="2400" b="0" dirty="0" smtClean="0">
                <a:solidFill>
                  <a:srgbClr val="FF0000"/>
                </a:solidFill>
                <a:latin typeface="黑体" panose="02010609060101010101" pitchFamily="49" charset="-122"/>
                <a:ea typeface="黑体" panose="02010609060101010101" pitchFamily="49" charset="-122"/>
              </a:rPr>
              <a:t>选题</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A:INSERT</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B:DELETE</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C:UPDATE</a:t>
            </a:r>
            <a:r>
              <a:rPr lang="zh-CN" altLang="en-US" sz="2400" b="0" dirty="0" smtClean="0">
                <a:solidFill>
                  <a:schemeClr val="tx1"/>
                </a:solidFill>
                <a:latin typeface="黑体" panose="02010609060101010101" pitchFamily="49" charset="-122"/>
                <a:ea typeface="黑体" panose="02010609060101010101" pitchFamily="49" charset="-122"/>
              </a:rPr>
              <a:t>触发器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D:CREATE </a:t>
            </a:r>
            <a:r>
              <a:rPr lang="zh-CN" altLang="en-US" sz="2400" b="0" dirty="0" smtClean="0">
                <a:solidFill>
                  <a:srgbClr val="FF0000"/>
                </a:solidFill>
                <a:latin typeface="黑体" panose="02010609060101010101" pitchFamily="49" charset="-122"/>
                <a:ea typeface="黑体" panose="02010609060101010101" pitchFamily="49" charset="-122"/>
              </a:rPr>
              <a:t>触发器</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6.3 </a:t>
            </a:r>
            <a:r>
              <a:rPr lang="zh-CN" altLang="en-US" sz="2800" b="1" dirty="0" smtClean="0">
                <a:latin typeface="黑体" panose="02010609060101010101" pitchFamily="49" charset="-122"/>
                <a:ea typeface="黑体" panose="02010609060101010101" pitchFamily="49" charset="-122"/>
                <a:sym typeface="+mn-ea"/>
              </a:rPr>
              <a:t>安全性与访问控制</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0" y="2513935"/>
            <a:ext cx="733425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安全性与访问控制</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安全性与访问控制</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610904"/>
            <a:ext cx="563526" cy="3636192"/>
            <a:chOff x="0" y="1031430"/>
            <a:chExt cx="563526" cy="3636192"/>
          </a:xfrm>
        </p:grpSpPr>
        <p:sp>
          <p:nvSpPr>
            <p:cNvPr id="19" name="矩形 18"/>
            <p:cNvSpPr/>
            <p:nvPr/>
          </p:nvSpPr>
          <p:spPr>
            <a:xfrm>
              <a:off x="0" y="1031430"/>
              <a:ext cx="563526" cy="1807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用户账号管理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2860159"/>
              <a:ext cx="563526" cy="1807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账户权限管理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6" name="TextBox 15"/>
          <p:cNvSpPr txBox="1"/>
          <p:nvPr/>
        </p:nvSpPr>
        <p:spPr>
          <a:xfrm>
            <a:off x="1135025" y="2897711"/>
            <a:ext cx="10002190" cy="1041311"/>
          </a:xfrm>
          <a:prstGeom prst="rect">
            <a:avLst/>
          </a:prstGeom>
          <a:noFill/>
        </p:spPr>
        <p:txBody>
          <a:bodyPr wrap="square" rtlCol="0">
            <a:spAutoFit/>
          </a:bodyPr>
          <a:lstStyle/>
          <a:p>
            <a:pPr>
              <a:lnSpc>
                <a:spcPts val="3700"/>
              </a:lnSpc>
            </a:pPr>
            <a:r>
              <a:rPr lang="zh-CN" altLang="en-US" sz="2400" dirty="0" smtClean="0">
                <a:latin typeface="手札体-简粗体" panose="03000700000000000000" pitchFamily="66" charset="-122"/>
                <a:ea typeface="手札体-简粗体" panose="03000700000000000000" pitchFamily="66" charset="-122"/>
              </a:rPr>
              <a:t>数据库的</a:t>
            </a:r>
            <a:r>
              <a:rPr lang="zh-CN" altLang="en-US" sz="2400" dirty="0" smtClean="0">
                <a:solidFill>
                  <a:srgbClr val="FF0000"/>
                </a:solidFill>
                <a:latin typeface="手札体-简粗体" panose="03000700000000000000" pitchFamily="66" charset="-122"/>
                <a:ea typeface="手札体-简粗体" panose="03000700000000000000" pitchFamily="66" charset="-122"/>
              </a:rPr>
              <a:t>安全性</a:t>
            </a:r>
            <a:r>
              <a:rPr lang="zh-CN" altLang="en-US" sz="2400" dirty="0" smtClean="0">
                <a:latin typeface="手札体-简粗体" panose="03000700000000000000" pitchFamily="66" charset="-122"/>
                <a:ea typeface="手札体-简粗体" panose="03000700000000000000" pitchFamily="66" charset="-122"/>
              </a:rPr>
              <a:t>是指保护数据库以防止不合法的使用而造成数据泄露、更改或破坏，所以安全性对于任何一个</a:t>
            </a:r>
            <a:r>
              <a:rPr lang="en-US" altLang="zh-CN" sz="2400" dirty="0" smtClean="0">
                <a:latin typeface="手札体-简粗体" panose="03000700000000000000" pitchFamily="66" charset="-122"/>
                <a:ea typeface="手札体-简粗体" panose="03000700000000000000" pitchFamily="66" charset="-122"/>
              </a:rPr>
              <a:t>DBMS</a:t>
            </a:r>
            <a:r>
              <a:rPr lang="zh-CN" altLang="en-US" sz="2400" dirty="0" smtClean="0">
                <a:latin typeface="手札体-简粗体" panose="03000700000000000000" pitchFamily="66" charset="-122"/>
                <a:ea typeface="手札体-简粗体" panose="03000700000000000000" pitchFamily="66" charset="-122"/>
              </a:rPr>
              <a:t>来说都是至关重要的。</a:t>
            </a:r>
            <a:endParaRPr lang="en-US" altLang="zh-CN" sz="2400" dirty="0" smtClean="0">
              <a:latin typeface="手札体-简粗体" panose="03000700000000000000" pitchFamily="66" charset="-122"/>
              <a:ea typeface="手札体-简粗体" panose="03000700000000000000" pitchFamily="66" charset="-122"/>
            </a:endParaRPr>
          </a:p>
        </p:txBody>
      </p:sp>
      <p:sp>
        <p:nvSpPr>
          <p:cNvPr id="8" name="矩形 7"/>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9" name="肘形连接符 8"/>
          <p:cNvCxnSpPr>
            <a:stCxn id="12" idx="1"/>
            <a:endCxn id="8"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13" idx="1"/>
            <a:endCxn id="8"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14" idx="1"/>
            <a:endCxn id="8"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3" name="矩形 12"/>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4" name="矩形 13"/>
          <p:cNvSpPr/>
          <p:nvPr/>
        </p:nvSpPr>
        <p:spPr>
          <a:xfrm>
            <a:off x="9894312" y="680771"/>
            <a:ext cx="2182074"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安全性与访问控制</a:t>
            </a:r>
            <a:endParaRPr lang="zh-CN" altLang="en-US"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18" name="肘形连接符 17"/>
          <p:cNvCxnSpPr>
            <a:stCxn id="8" idx="3"/>
            <a:endCxn id="15"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a:endCxn id="17"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6.3.0 </a:t>
            </a:r>
            <a:r>
              <a:rPr lang="zh-CN" altLang="en-US" dirty="0" smtClean="0">
                <a:latin typeface="微软雅黑" panose="020B0503020204020204" charset="-122"/>
                <a:ea typeface="微软雅黑" panose="020B0503020204020204" charset="-122"/>
              </a:rPr>
              <a:t>安全性与访问控制</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安全性与访问控制</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安全性与访问控制</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610904"/>
            <a:ext cx="563526" cy="3636192"/>
            <a:chOff x="0" y="1031430"/>
            <a:chExt cx="563526" cy="3636192"/>
          </a:xfrm>
        </p:grpSpPr>
        <p:sp>
          <p:nvSpPr>
            <p:cNvPr id="19" name="矩形 18"/>
            <p:cNvSpPr/>
            <p:nvPr/>
          </p:nvSpPr>
          <p:spPr>
            <a:xfrm>
              <a:off x="0" y="1031430"/>
              <a:ext cx="563526" cy="1807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用户账号管理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2860159"/>
              <a:ext cx="563526" cy="1807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账户权限管理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5"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94312" y="680771"/>
            <a:ext cx="2182074"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安全性与访问控制</a:t>
            </a:r>
            <a:endParaRPr lang="zh-CN" altLang="en-US"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0" idx="3"/>
            <a:endCxn id="1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3"/>
            <a:endCxn id="1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6.3.0 </a:t>
            </a:r>
            <a:r>
              <a:rPr lang="zh-CN" altLang="en-US" dirty="0" smtClean="0">
                <a:latin typeface="微软雅黑" panose="020B0503020204020204" charset="-122"/>
                <a:ea typeface="微软雅黑" panose="020B0503020204020204" charset="-122"/>
              </a:rPr>
              <a:t>安全性与访问控制</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安全性与访问控制</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安全性与访问控制</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610904"/>
            <a:ext cx="563526" cy="3636192"/>
            <a:chOff x="0" y="1031430"/>
            <a:chExt cx="563526" cy="3636192"/>
          </a:xfrm>
        </p:grpSpPr>
        <p:sp>
          <p:nvSpPr>
            <p:cNvPr id="19" name="矩形 18"/>
            <p:cNvSpPr/>
            <p:nvPr/>
          </p:nvSpPr>
          <p:spPr>
            <a:xfrm>
              <a:off x="0" y="1031430"/>
              <a:ext cx="563526" cy="1807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用户账号管理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2860159"/>
              <a:ext cx="563526" cy="1807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账户权限管理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8" name="椭圆 7"/>
          <p:cNvSpPr/>
          <p:nvPr/>
        </p:nvSpPr>
        <p:spPr>
          <a:xfrm>
            <a:off x="2481616" y="2514635"/>
            <a:ext cx="3233690" cy="323369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手札体-简粗体" panose="03000700000000000000" pitchFamily="66" charset="-122"/>
                <a:ea typeface="手札体-简粗体" panose="03000700000000000000" pitchFamily="66" charset="-122"/>
              </a:rPr>
              <a:t>身份验证</a:t>
            </a:r>
            <a:endParaRPr lang="zh-CN" altLang="en-US" sz="2400" dirty="0">
              <a:solidFill>
                <a:schemeClr val="tx1"/>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5"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94312" y="680771"/>
            <a:ext cx="2182074"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安全性与访问控制</a:t>
            </a:r>
            <a:endParaRPr lang="zh-CN" altLang="en-US"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0" idx="3"/>
            <a:endCxn id="1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3"/>
            <a:endCxn id="1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6.3.0 </a:t>
            </a:r>
            <a:r>
              <a:rPr lang="zh-CN" altLang="en-US" dirty="0" smtClean="0">
                <a:latin typeface="微软雅黑" panose="020B0503020204020204" charset="-122"/>
                <a:ea typeface="微软雅黑" panose="020B0503020204020204" charset="-122"/>
              </a:rPr>
              <a:t>安全性与访问控制</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安全性与访问控制</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rgbClr val="FF0000"/>
                </a:solidFill>
                <a:latin typeface="黑体" panose="02010609060101010101" pitchFamily="49" charset="-122"/>
                <a:ea typeface="黑体" panose="02010609060101010101" pitchFamily="49" charset="-122"/>
                <a:sym typeface="+mn-ea"/>
              </a:rPr>
              <a:t>安全性与访问控制</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610904"/>
            <a:ext cx="563526" cy="3636192"/>
            <a:chOff x="0" y="1031430"/>
            <a:chExt cx="563526" cy="3636192"/>
          </a:xfrm>
        </p:grpSpPr>
        <p:sp>
          <p:nvSpPr>
            <p:cNvPr id="19" name="矩形 18"/>
            <p:cNvSpPr/>
            <p:nvPr/>
          </p:nvSpPr>
          <p:spPr>
            <a:xfrm>
              <a:off x="0" y="1031430"/>
              <a:ext cx="563526" cy="1807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用户账号管理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2860159"/>
              <a:ext cx="563526" cy="1807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账户权限管理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8" name="椭圆 7"/>
          <p:cNvSpPr/>
          <p:nvPr/>
        </p:nvSpPr>
        <p:spPr>
          <a:xfrm>
            <a:off x="2481616" y="2514635"/>
            <a:ext cx="3233690" cy="323369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手札体-简粗体" panose="03000700000000000000" pitchFamily="66" charset="-122"/>
                <a:ea typeface="手札体-简粗体" panose="03000700000000000000" pitchFamily="66" charset="-122"/>
              </a:rPr>
              <a:t>身份验证</a:t>
            </a:r>
            <a:endParaRPr lang="zh-CN" altLang="en-US" sz="2400" dirty="0">
              <a:solidFill>
                <a:schemeClr val="tx1"/>
              </a:solidFill>
              <a:latin typeface="手札体-简粗体" panose="03000700000000000000" pitchFamily="66" charset="-122"/>
              <a:ea typeface="手札体-简粗体" panose="03000700000000000000" pitchFamily="66" charset="-122"/>
            </a:endParaRPr>
          </a:p>
        </p:txBody>
      </p:sp>
      <p:sp>
        <p:nvSpPr>
          <p:cNvPr id="9" name="椭圆 8"/>
          <p:cNvSpPr/>
          <p:nvPr/>
        </p:nvSpPr>
        <p:spPr>
          <a:xfrm>
            <a:off x="6295911" y="2584625"/>
            <a:ext cx="3233690" cy="323369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手札体-简粗体" panose="03000700000000000000" pitchFamily="66" charset="-122"/>
                <a:ea typeface="手札体-简粗体" panose="03000700000000000000" pitchFamily="66" charset="-122"/>
              </a:rPr>
              <a:t>数据库用户权限确认</a:t>
            </a:r>
            <a:endParaRPr lang="zh-CN" altLang="en-US" sz="2400" dirty="0">
              <a:solidFill>
                <a:schemeClr val="tx1"/>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1" name="肘形连接符 10"/>
          <p:cNvCxnSpPr>
            <a:stCxn id="14" idx="1"/>
            <a:endCxn id="1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5" idx="1"/>
            <a:endCxn id="1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6" idx="1"/>
            <a:endCxn id="1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6" name="矩形 15"/>
          <p:cNvSpPr/>
          <p:nvPr/>
        </p:nvSpPr>
        <p:spPr>
          <a:xfrm>
            <a:off x="9894312" y="680771"/>
            <a:ext cx="2182074"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安全性与访问控制</a:t>
            </a:r>
            <a:endParaRPr lang="zh-CN" altLang="en-US"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18" name="矩形 1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10" idx="3"/>
            <a:endCxn id="1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3"/>
            <a:endCxn id="1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6115" y="174153"/>
            <a:ext cx="2616422"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6.3.0 </a:t>
            </a:r>
            <a:r>
              <a:rPr lang="zh-CN" altLang="en-US" dirty="0" smtClean="0">
                <a:latin typeface="微软雅黑" panose="020B0503020204020204" charset="-122"/>
                <a:ea typeface="微软雅黑" panose="020B0503020204020204" charset="-122"/>
              </a:rPr>
              <a:t>安全性与访问控制</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安全性与访问控制</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用户账号管理</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610904"/>
            <a:ext cx="563526" cy="3636192"/>
            <a:chOff x="0" y="1031430"/>
            <a:chExt cx="563526" cy="3636192"/>
          </a:xfrm>
        </p:grpSpPr>
        <p:sp>
          <p:nvSpPr>
            <p:cNvPr id="19" name="矩形 18"/>
            <p:cNvSpPr/>
            <p:nvPr/>
          </p:nvSpPr>
          <p:spPr>
            <a:xfrm>
              <a:off x="0" y="1031430"/>
              <a:ext cx="563526" cy="1807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用户账号管理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2860159"/>
              <a:ext cx="563526" cy="1807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账户权限管理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6" name="TextBox 15"/>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root</a:t>
            </a:r>
            <a:r>
              <a:rPr lang="zh-CN" altLang="en-US" sz="2400" dirty="0" smtClean="0">
                <a:solidFill>
                  <a:srgbClr val="FF0000"/>
                </a:solidFill>
                <a:latin typeface="微软雅黑" panose="020B0503020204020204" charset="-122"/>
                <a:ea typeface="微软雅黑" panose="020B0503020204020204" charset="-122"/>
              </a:rPr>
              <a:t>用户</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9" name="矩形 8"/>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0" name="肘形连接符 9"/>
          <p:cNvCxnSpPr>
            <a:stCxn id="13" idx="1"/>
            <a:endCxn id="9"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15" idx="1"/>
            <a:endCxn id="9"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7" idx="1"/>
            <a:endCxn id="9"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94312" y="680771"/>
            <a:ext cx="2182074"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安全性与访问控制</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9" idx="3"/>
            <a:endCxn id="18"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9" idx="3"/>
            <a:endCxn id="21"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6.3.1.0 </a:t>
            </a:r>
            <a:r>
              <a:rPr lang="zh-CN" altLang="en-US" dirty="0" smtClean="0">
                <a:latin typeface="微软雅黑" panose="020B0503020204020204" charset="-122"/>
                <a:ea typeface="微软雅黑" panose="020B0503020204020204" charset="-122"/>
              </a:rPr>
              <a:t>用户账号管理</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11" name="矩形 10"/>
          <p:cNvSpPr/>
          <p:nvPr/>
        </p:nvSpPr>
        <p:spPr>
          <a:xfrm>
            <a:off x="3062177" y="3824832"/>
            <a:ext cx="1765004"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p:cNvCxnSpPr/>
          <p:nvPr/>
        </p:nvCxnSpPr>
        <p:spPr>
          <a:xfrm>
            <a:off x="4066953" y="4369981"/>
            <a:ext cx="345559" cy="606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62176" y="4980623"/>
            <a:ext cx="3838353"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指定参照完整性约束的实现策略</a:t>
            </a:r>
            <a:endParaRPr lang="zh-CN" altLang="en-US" dirty="0">
              <a:latin typeface="手札体-简粗体" panose="03000700000000000000" pitchFamily="66" charset="-122"/>
              <a:ea typeface="手札体-简粗体" panose="03000700000000000000" pitchFamily="66" charset="-122"/>
            </a:endParaRPr>
          </a:p>
        </p:txBody>
      </p:sp>
      <p:grpSp>
        <p:nvGrpSpPr>
          <p:cNvPr id="14" name="组合 13"/>
          <p:cNvGrpSpPr/>
          <p:nvPr/>
        </p:nvGrpSpPr>
        <p:grpSpPr>
          <a:xfrm>
            <a:off x="0" y="244559"/>
            <a:ext cx="563526" cy="6368882"/>
            <a:chOff x="0" y="0"/>
            <a:chExt cx="563526" cy="6368882"/>
          </a:xfrm>
        </p:grpSpPr>
        <p:sp>
          <p:nvSpPr>
            <p:cNvPr id="15" name="矩形 14"/>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17" name="矩形 16"/>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18" name="矩形 17"/>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19" name="矩形 18"/>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0" name="矩形 19"/>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1" name="肘形连接符 20"/>
          <p:cNvCxnSpPr>
            <a:stCxn id="24" idx="1"/>
            <a:endCxn id="20"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5" idx="1"/>
            <a:endCxn id="20"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6" idx="1"/>
            <a:endCxn id="20"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6" name="矩形 25"/>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7" name="矩形 26"/>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9" name="肘形连接符 28"/>
          <p:cNvCxnSpPr>
            <a:stCxn id="20" idx="3"/>
            <a:endCxn id="27"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0" idx="3"/>
            <a:endCxn id="28"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安全性与访问控制</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用户账号管理</a:t>
            </a:r>
            <a:r>
              <a:rPr lang="zh-CN" altLang="en-US" sz="2800" b="0" dirty="0" smtClean="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 name="组合 4"/>
          <p:cNvGrpSpPr/>
          <p:nvPr/>
        </p:nvGrpSpPr>
        <p:grpSpPr>
          <a:xfrm>
            <a:off x="0" y="1610904"/>
            <a:ext cx="563526" cy="3636192"/>
            <a:chOff x="0" y="1031430"/>
            <a:chExt cx="563526" cy="3636192"/>
          </a:xfrm>
        </p:grpSpPr>
        <p:sp>
          <p:nvSpPr>
            <p:cNvPr id="19" name="矩形 18"/>
            <p:cNvSpPr/>
            <p:nvPr/>
          </p:nvSpPr>
          <p:spPr>
            <a:xfrm>
              <a:off x="0" y="1031430"/>
              <a:ext cx="563526" cy="1807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用户账号管理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0" y="2860159"/>
              <a:ext cx="563526" cy="1807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smtClean="0">
                  <a:solidFill>
                    <a:schemeClr val="bg1"/>
                  </a:solidFill>
                  <a:latin typeface="黑体" panose="02010609060101010101" pitchFamily="49" charset="-122"/>
                  <a:ea typeface="黑体" panose="02010609060101010101" pitchFamily="49" charset="-122"/>
                </a:rPr>
                <a:t>账户权限管理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6" name="TextBox 15"/>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smtClean="0">
                <a:solidFill>
                  <a:srgbClr val="FF0000"/>
                </a:solidFill>
                <a:latin typeface="微软雅黑" panose="020B0503020204020204" charset="-122"/>
                <a:ea typeface="微软雅黑" panose="020B0503020204020204" charset="-122"/>
              </a:rPr>
              <a:t>root</a:t>
            </a:r>
            <a:r>
              <a:rPr lang="zh-CN" altLang="en-US" sz="2400" dirty="0" smtClean="0">
                <a:solidFill>
                  <a:srgbClr val="FF0000"/>
                </a:solidFill>
                <a:latin typeface="微软雅黑" panose="020B0503020204020204" charset="-122"/>
                <a:ea typeface="微软雅黑" panose="020B0503020204020204" charset="-122"/>
              </a:rPr>
              <a:t>用户</a:t>
            </a:r>
            <a:endParaRPr lang="en-US" altLang="zh-CN" sz="2400" dirty="0" smtClean="0">
              <a:solidFill>
                <a:srgbClr val="FF0000"/>
              </a:solidFill>
              <a:latin typeface="微软雅黑" panose="020B0503020204020204" charset="-122"/>
              <a:ea typeface="微软雅黑" panose="020B0503020204020204" charset="-122"/>
            </a:endParaRPr>
          </a:p>
        </p:txBody>
      </p:sp>
      <p:sp>
        <p:nvSpPr>
          <p:cNvPr id="14" name="矩形 13"/>
          <p:cNvSpPr/>
          <p:nvPr/>
        </p:nvSpPr>
        <p:spPr>
          <a:xfrm>
            <a:off x="1307804" y="3083443"/>
            <a:ext cx="9437965" cy="26687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err="1">
                <a:solidFill>
                  <a:schemeClr val="tx1"/>
                </a:solidFill>
                <a:latin typeface="Arial" panose="020B0604020202020204" pitchFamily="34" charset="0"/>
                <a:ea typeface="手札体-简粗体" panose="03000700000000000000" pitchFamily="66" charset="-122"/>
                <a:cs typeface="Arial" panose="020B0604020202020204" pitchFamily="34" charset="0"/>
              </a:rPr>
              <a:t>mysql</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&gt;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select user from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mysql.user</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user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root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         1 row in set (0.00 sec</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9" name="矩形 8"/>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0" name="肘形连接符 9"/>
          <p:cNvCxnSpPr>
            <a:stCxn id="13" idx="1"/>
            <a:endCxn id="9"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15" idx="1"/>
            <a:endCxn id="9"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7" idx="1"/>
            <a:endCxn id="9"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879942" y="34440"/>
            <a:ext cx="1613120"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数据库完整性</a:t>
            </a:r>
            <a:endParaRPr lang="zh-CN" altLang="en-US" dirty="0">
              <a:solidFill>
                <a:srgbClr val="C00000"/>
              </a:solidFill>
              <a:latin typeface="微软雅黑" panose="020B0503020204020204" charset="-122"/>
              <a:ea typeface="微软雅黑" panose="020B0503020204020204" charset="-122"/>
            </a:endParaRPr>
          </a:p>
        </p:txBody>
      </p:sp>
      <p:sp>
        <p:nvSpPr>
          <p:cNvPr id="15" name="矩形 14"/>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17" name="矩形 16"/>
          <p:cNvSpPr/>
          <p:nvPr/>
        </p:nvSpPr>
        <p:spPr>
          <a:xfrm>
            <a:off x="9894312" y="680771"/>
            <a:ext cx="2182074" cy="2931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安全性与访问控制</a:t>
            </a:r>
            <a:endParaRPr lang="zh-CN" altLang="en-US"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1" name="矩形 20"/>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2" name="肘形连接符 21"/>
          <p:cNvCxnSpPr>
            <a:stCxn id="9" idx="3"/>
            <a:endCxn id="18"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9" idx="3"/>
            <a:endCxn id="21"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76115" y="174153"/>
            <a:ext cx="2345514"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6.3.1.0 </a:t>
            </a:r>
            <a:r>
              <a:rPr lang="zh-CN" altLang="en-US" dirty="0" smtClean="0">
                <a:latin typeface="微软雅黑" panose="020B0503020204020204" charset="-122"/>
                <a:ea typeface="微软雅黑" panose="020B0503020204020204" charset="-122"/>
              </a:rPr>
              <a:t>用户账号管理</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2"/>
          <a:stretch>
            <a:fillRect/>
          </a:stretch>
        </p:blipFill>
        <p:spPr>
          <a:xfrm>
            <a:off x="97790" y="-240030"/>
            <a:ext cx="12192000" cy="6858000"/>
          </a:xfrm>
          <a:prstGeom prst="rect">
            <a:avLst/>
          </a:prstGeom>
          <a:noFill/>
          <a:ln w="9525">
            <a:noFill/>
          </a:ln>
        </p:spPr>
      </p:pic>
      <p:sp>
        <p:nvSpPr>
          <p:cNvPr id="13" name="矩形 12"/>
          <p:cNvSpPr/>
          <p:nvPr/>
        </p:nvSpPr>
        <p:spPr>
          <a:xfrm>
            <a:off x="4859338" y="2420938"/>
            <a:ext cx="1984375" cy="3016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三角形 15"/>
          <p:cNvSpPr/>
          <p:nvPr/>
        </p:nvSpPr>
        <p:spPr>
          <a:xfrm rot="5400000">
            <a:off x="2782888"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8"/>
          <p:cNvSpPr txBox="1"/>
          <p:nvPr/>
        </p:nvSpPr>
        <p:spPr>
          <a:xfrm>
            <a:off x="3384406" y="2722563"/>
            <a:ext cx="5070619" cy="1107996"/>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lnSpc>
                <a:spcPct val="100000"/>
              </a:lnSpc>
              <a:spcBef>
                <a:spcPct val="0"/>
              </a:spcBef>
              <a:buNone/>
            </a:pPr>
            <a:r>
              <a:rPr lang="zh-CN" altLang="en-US" sz="6600" dirty="0" smtClean="0">
                <a:solidFill>
                  <a:srgbClr val="404040"/>
                </a:solidFill>
                <a:latin typeface="微软雅黑" panose="020B0503020204020204" charset="-122"/>
                <a:ea typeface="微软雅黑" panose="020B0503020204020204" charset="-122"/>
              </a:rPr>
              <a:t>答  疑  时  间</a:t>
            </a:r>
            <a:endParaRPr lang="zh-CN" altLang="en-US" sz="6600" dirty="0">
              <a:solidFill>
                <a:srgbClr val="404040"/>
              </a:solidFill>
              <a:latin typeface="微软雅黑" panose="020B0503020204020204" charset="-122"/>
              <a:ea typeface="微软雅黑" panose="020B0503020204020204" charset="-122"/>
            </a:endParaRPr>
          </a:p>
        </p:txBody>
      </p:sp>
      <p:sp>
        <p:nvSpPr>
          <p:cNvPr id="24" name="三角形 23"/>
          <p:cNvSpPr/>
          <p:nvPr/>
        </p:nvSpPr>
        <p:spPr>
          <a:xfrm rot="16200000">
            <a:off x="8763000"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0" name="图片 1"/>
          <p:cNvPicPr>
            <a:picLocks noChangeAspect="1"/>
          </p:cNvPicPr>
          <p:nvPr/>
        </p:nvPicPr>
        <p:blipFill>
          <a:blip r:embed="rId3"/>
          <a:stretch>
            <a:fillRect/>
          </a:stretch>
        </p:blipFill>
        <p:spPr>
          <a:xfrm>
            <a:off x="5222875" y="2403475"/>
            <a:ext cx="1300163" cy="319088"/>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3"/>
          <a:stretch>
            <a:fillRect/>
          </a:stretch>
        </p:blipFill>
        <p:spPr>
          <a:xfrm>
            <a:off x="97790" y="-240030"/>
            <a:ext cx="12192000" cy="6858000"/>
          </a:xfrm>
          <a:prstGeom prst="rect">
            <a:avLst/>
          </a:prstGeom>
          <a:noFill/>
          <a:ln w="9525">
            <a:noFill/>
          </a:ln>
        </p:spPr>
      </p:pic>
      <p:sp>
        <p:nvSpPr>
          <p:cNvPr id="13" name="矩形 12"/>
          <p:cNvSpPr/>
          <p:nvPr/>
        </p:nvSpPr>
        <p:spPr>
          <a:xfrm>
            <a:off x="4859338" y="2420938"/>
            <a:ext cx="1984375" cy="3016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三角形 15"/>
          <p:cNvSpPr/>
          <p:nvPr/>
        </p:nvSpPr>
        <p:spPr>
          <a:xfrm rot="5400000">
            <a:off x="2782888"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8"/>
          <p:cNvSpPr txBox="1"/>
          <p:nvPr/>
        </p:nvSpPr>
        <p:spPr>
          <a:xfrm>
            <a:off x="3246438" y="2722563"/>
            <a:ext cx="5208587" cy="110807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lnSpc>
                <a:spcPct val="100000"/>
              </a:lnSpc>
              <a:spcBef>
                <a:spcPct val="0"/>
              </a:spcBef>
              <a:buNone/>
            </a:pPr>
            <a:r>
              <a:rPr lang="en-US" altLang="zh-CN" sz="6600">
                <a:solidFill>
                  <a:srgbClr val="404040"/>
                </a:solidFill>
                <a:latin typeface="微软雅黑" panose="020B0503020204020204" charset="-122"/>
                <a:ea typeface="微软雅黑" panose="020B0503020204020204" charset="-122"/>
              </a:rPr>
              <a:t>THANK</a:t>
            </a:r>
            <a:r>
              <a:rPr lang="zh-CN" altLang="en-US" sz="6600">
                <a:solidFill>
                  <a:srgbClr val="404040"/>
                </a:solidFill>
                <a:latin typeface="微软雅黑" panose="020B0503020204020204" charset="-122"/>
                <a:ea typeface="微软雅黑" panose="020B0503020204020204" charset="-122"/>
              </a:rPr>
              <a:t> </a:t>
            </a:r>
            <a:r>
              <a:rPr lang="en-US" altLang="zh-CN" sz="6600">
                <a:solidFill>
                  <a:srgbClr val="404040"/>
                </a:solidFill>
                <a:latin typeface="微软雅黑" panose="020B0503020204020204" charset="-122"/>
                <a:ea typeface="微软雅黑" panose="020B0503020204020204" charset="-122"/>
              </a:rPr>
              <a:t>YOU</a:t>
            </a:r>
            <a:endParaRPr lang="zh-CN" altLang="en-US" sz="6600">
              <a:solidFill>
                <a:srgbClr val="404040"/>
              </a:solidFill>
              <a:latin typeface="微软雅黑" panose="020B0503020204020204" charset="-122"/>
              <a:ea typeface="微软雅黑" panose="020B0503020204020204" charset="-122"/>
            </a:endParaRPr>
          </a:p>
        </p:txBody>
      </p:sp>
      <p:sp>
        <p:nvSpPr>
          <p:cNvPr id="24" name="三角形 23"/>
          <p:cNvSpPr/>
          <p:nvPr/>
        </p:nvSpPr>
        <p:spPr>
          <a:xfrm rot="16200000">
            <a:off x="8763000"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0" name="图片 1"/>
          <p:cNvPicPr>
            <a:picLocks noChangeAspect="1"/>
          </p:cNvPicPr>
          <p:nvPr/>
        </p:nvPicPr>
        <p:blipFill>
          <a:blip r:embed="rId4"/>
          <a:stretch>
            <a:fillRect/>
          </a:stretch>
        </p:blipFill>
        <p:spPr>
          <a:xfrm>
            <a:off x="5222875" y="2403475"/>
            <a:ext cx="1300163" cy="319088"/>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9" name="直接箭头连接符 18"/>
          <p:cNvCxnSpPr/>
          <p:nvPr/>
        </p:nvCxnSpPr>
        <p:spPr>
          <a:xfrm>
            <a:off x="4069757" y="4400108"/>
            <a:ext cx="0" cy="7682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07804" y="5168318"/>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RESTRICT | CASCADE | SET NULL | NO ACTION</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sp>
        <p:nvSpPr>
          <p:cNvPr id="33" name="矩形 32"/>
          <p:cNvSpPr/>
          <p:nvPr/>
        </p:nvSpPr>
        <p:spPr>
          <a:xfrm>
            <a:off x="3062177" y="3824832"/>
            <a:ext cx="1765004"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p:cNvGrpSpPr/>
          <p:nvPr/>
        </p:nvGrpSpPr>
        <p:grpSpPr>
          <a:xfrm>
            <a:off x="0" y="244559"/>
            <a:ext cx="563526" cy="6368882"/>
            <a:chOff x="0" y="0"/>
            <a:chExt cx="563526" cy="6368882"/>
          </a:xfrm>
        </p:grpSpPr>
        <p:sp>
          <p:nvSpPr>
            <p:cNvPr id="35" name="矩形 34"/>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37" name="矩形 36"/>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38" name="矩形 37"/>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39" name="矩形 38"/>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15" name="矩形 14"/>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16" name="肘形连接符 15"/>
          <p:cNvCxnSpPr>
            <a:stCxn id="20" idx="1"/>
            <a:endCxn id="15"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2" idx="1"/>
            <a:endCxn id="15"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3" idx="1"/>
            <a:endCxn id="15"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23" name="矩形 22"/>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25" name="矩形 24"/>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26" name="肘形连接符 25"/>
          <p:cNvCxnSpPr>
            <a:stCxn id="15" idx="3"/>
            <a:endCxn id="24"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5" idx="3"/>
            <a:endCxn id="25"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数据库完整性</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rgbClr val="FF0000"/>
                </a:solidFill>
                <a:latin typeface="黑体" panose="02010609060101010101" pitchFamily="49" charset="-122"/>
                <a:ea typeface="黑体" panose="02010609060101010101" pitchFamily="49" charset="-122"/>
                <a:sym typeface="+mn-ea"/>
              </a:rPr>
              <a:t>定义与实现完整性约束</a:t>
            </a:r>
            <a:r>
              <a:rPr lang="zh-CN" altLang="en-US" sz="2800" b="0" dirty="0">
                <a:solidFill>
                  <a:schemeClr val="tx1"/>
                </a:solidFill>
                <a:latin typeface="黑体" panose="02010609060101010101" pitchFamily="49" charset="-122"/>
                <a:ea typeface="黑体" panose="02010609060101010101" pitchFamily="49" charset="-122"/>
                <a:sym typeface="+mn-ea"/>
              </a:rPr>
              <a:t>（选择、填空）</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参照</a:t>
            </a:r>
            <a:r>
              <a:rPr lang="zh-CN" altLang="en-US" sz="2400" dirty="0" smtClean="0">
                <a:solidFill>
                  <a:srgbClr val="FF0000"/>
                </a:solidFill>
                <a:latin typeface="手札体-简粗体" panose="03000700000000000000" pitchFamily="66" charset="-122"/>
                <a:ea typeface="手札体-简粗体" panose="03000700000000000000" pitchFamily="66" charset="-122"/>
              </a:rPr>
              <a:t>完整性</a:t>
            </a:r>
            <a:endParaRPr lang="en-US" altLang="zh-CN" sz="2400" dirty="0" smtClean="0">
              <a:solidFill>
                <a:srgbClr val="FF0000"/>
              </a:solidFill>
              <a:latin typeface="手札体-简粗体" panose="03000700000000000000" pitchFamily="66" charset="-122"/>
              <a:ea typeface="手札体-简粗体" panose="03000700000000000000" pitchFamily="66" charset="-122"/>
            </a:endParaRPr>
          </a:p>
        </p:txBody>
      </p:sp>
      <p:sp>
        <p:nvSpPr>
          <p:cNvPr id="10" name="矩形 9"/>
          <p:cNvSpPr/>
          <p:nvPr/>
        </p:nvSpPr>
        <p:spPr>
          <a:xfrm>
            <a:off x="1307804" y="3083443"/>
            <a:ext cx="9437965" cy="17756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REFERENCES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tbl_name</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index_col_name</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手札体-简粗体"/>
                <a:ea typeface="手札体-简粗体"/>
                <a:cs typeface="Arial" panose="020B0604020202020204" pitchFamily="34" charset="0"/>
              </a:rPr>
              <a:t>…</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DELETE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endParaRPr lang="zh-CN"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[ON </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UPDATE </a:t>
            </a:r>
            <a:r>
              <a:rPr lang="en-US" altLang="zh-CN" dirty="0" err="1"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reference_option</a:t>
            </a:r>
            <a:r>
              <a:rPr lang="en-US" altLang="zh-CN" dirty="0">
                <a:solidFill>
                  <a:schemeClr val="tx1"/>
                </a:solidFill>
                <a:latin typeface="Arial" panose="020B0604020202020204" pitchFamily="34" charset="0"/>
                <a:ea typeface="手札体-简粗体" panose="03000700000000000000" pitchFamily="66" charset="-122"/>
                <a:cs typeface="Arial" panose="020B0604020202020204" pitchFamily="34" charset="0"/>
              </a:rPr>
              <a:t>]</a:t>
            </a:r>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9" name="直接箭头连接符 18"/>
          <p:cNvCxnSpPr/>
          <p:nvPr/>
        </p:nvCxnSpPr>
        <p:spPr>
          <a:xfrm>
            <a:off x="4069757" y="4369981"/>
            <a:ext cx="0" cy="798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07804" y="5168318"/>
            <a:ext cx="9437964" cy="8878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Arial" panose="020B0604020202020204" pitchFamily="34" charset="0"/>
                <a:ea typeface="手札体-简粗体" panose="03000700000000000000" pitchFamily="66" charset="-122"/>
                <a:cs typeface="Arial" panose="020B0604020202020204" pitchFamily="34" charset="0"/>
              </a:rPr>
              <a:t>    RESTRICT | CASCADE | SET NULL | NO ACTION</a:t>
            </a:r>
            <a:endParaRPr lang="zh-CN" altLang="en-US" dirty="0">
              <a:solidFill>
                <a:schemeClr val="tx1"/>
              </a:solidFill>
              <a:latin typeface="Arial" panose="020B0604020202020204" pitchFamily="34" charset="0"/>
              <a:ea typeface="手札体-简粗体" panose="03000700000000000000" pitchFamily="66" charset="-122"/>
              <a:cs typeface="Arial" panose="020B0604020202020204" pitchFamily="34" charset="0"/>
            </a:endParaRPr>
          </a:p>
        </p:txBody>
      </p:sp>
      <p:cxnSp>
        <p:nvCxnSpPr>
          <p:cNvPr id="12" name="直接箭头连接符 11"/>
          <p:cNvCxnSpPr/>
          <p:nvPr/>
        </p:nvCxnSpPr>
        <p:spPr>
          <a:xfrm>
            <a:off x="2503967" y="5753108"/>
            <a:ext cx="172779" cy="3030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54516" y="6056136"/>
            <a:ext cx="1373475" cy="408623"/>
          </a:xfrm>
          <a:prstGeom prst="roundRect">
            <a:avLst/>
          </a:prstGeom>
          <a:solidFill>
            <a:schemeClr val="accent2">
              <a:lumMod val="40000"/>
              <a:lumOff val="60000"/>
            </a:schemeClr>
          </a:solidFill>
        </p:spPr>
        <p:txBody>
          <a:bodyPr wrap="square" rtlCol="0">
            <a:spAutoFit/>
          </a:bodyPr>
          <a:lstStyle/>
          <a:p>
            <a:r>
              <a:rPr lang="zh-CN" altLang="en-US" dirty="0" smtClean="0">
                <a:latin typeface="手札体-简粗体" panose="03000700000000000000" pitchFamily="66" charset="-122"/>
                <a:ea typeface="手札体-简粗体" panose="03000700000000000000" pitchFamily="66" charset="-122"/>
              </a:rPr>
              <a:t>限制策略</a:t>
            </a:r>
            <a:endParaRPr lang="zh-CN" altLang="en-US" dirty="0">
              <a:latin typeface="手札体-简粗体" panose="03000700000000000000" pitchFamily="66" charset="-122"/>
              <a:ea typeface="手札体-简粗体" panose="03000700000000000000" pitchFamily="66" charset="-122"/>
            </a:endParaRPr>
          </a:p>
        </p:txBody>
      </p:sp>
      <p:sp>
        <p:nvSpPr>
          <p:cNvPr id="14" name="矩形 13"/>
          <p:cNvSpPr/>
          <p:nvPr/>
        </p:nvSpPr>
        <p:spPr>
          <a:xfrm>
            <a:off x="1587956" y="5471345"/>
            <a:ext cx="1261570" cy="2817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062177" y="3824832"/>
            <a:ext cx="1765004" cy="545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0" y="244559"/>
            <a:ext cx="563526" cy="6368882"/>
            <a:chOff x="0" y="0"/>
            <a:chExt cx="563526" cy="6368882"/>
          </a:xfrm>
        </p:grpSpPr>
        <p:sp>
          <p:nvSpPr>
            <p:cNvPr id="20" name="矩形 19"/>
            <p:cNvSpPr/>
            <p:nvPr/>
          </p:nvSpPr>
          <p:spPr>
            <a:xfrm>
              <a:off x="0" y="0"/>
              <a:ext cx="563526" cy="1743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数据库完整性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1767597"/>
              <a:ext cx="563526" cy="12014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作用对象</a:t>
              </a:r>
            </a:p>
          </p:txBody>
        </p:sp>
        <p:sp>
          <p:nvSpPr>
            <p:cNvPr id="23" name="矩形 22"/>
            <p:cNvSpPr/>
            <p:nvPr/>
          </p:nvSpPr>
          <p:spPr>
            <a:xfrm>
              <a:off x="0" y="2987738"/>
              <a:ext cx="563526" cy="14297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tx1"/>
                  </a:solidFill>
                  <a:latin typeface="黑体" panose="02010609060101010101" pitchFamily="49" charset="-122"/>
                  <a:ea typeface="黑体" panose="02010609060101010101" pitchFamily="49" charset="-122"/>
                </a:rPr>
                <a:t>定义与实现</a:t>
              </a:r>
            </a:p>
          </p:txBody>
        </p:sp>
        <p:sp>
          <p:nvSpPr>
            <p:cNvPr id="24" name="矩形 23"/>
            <p:cNvSpPr/>
            <p:nvPr/>
          </p:nvSpPr>
          <p:spPr>
            <a:xfrm>
              <a:off x="0" y="4433758"/>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命名</a:t>
              </a:r>
            </a:p>
          </p:txBody>
        </p:sp>
        <p:sp>
          <p:nvSpPr>
            <p:cNvPr id="25" name="矩形 24"/>
            <p:cNvSpPr/>
            <p:nvPr/>
          </p:nvSpPr>
          <p:spPr>
            <a:xfrm>
              <a:off x="0" y="5411951"/>
              <a:ext cx="563526" cy="9569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kern="900" spc="-100" dirty="0">
                  <a:solidFill>
                    <a:schemeClr val="bg1"/>
                  </a:solidFill>
                  <a:latin typeface="黑体" panose="02010609060101010101" pitchFamily="49" charset="-122"/>
                  <a:ea typeface="黑体" panose="02010609060101010101" pitchFamily="49" charset="-122"/>
                </a:rPr>
                <a:t>更新</a:t>
              </a:r>
            </a:p>
          </p:txBody>
        </p:sp>
      </p:grpSp>
      <p:sp>
        <p:nvSpPr>
          <p:cNvPr id="26" name="矩形 25"/>
          <p:cNvSpPr/>
          <p:nvPr/>
        </p:nvSpPr>
        <p:spPr>
          <a:xfrm>
            <a:off x="7636280" y="664816"/>
            <a:ext cx="2029522" cy="32008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数据库安全与保护</a:t>
            </a:r>
            <a:endParaRPr lang="zh-CN" altLang="en-US" dirty="0">
              <a:solidFill>
                <a:srgbClr val="C00000"/>
              </a:solidFill>
              <a:latin typeface="微软雅黑" panose="020B0503020204020204" charset="-122"/>
              <a:ea typeface="微软雅黑" panose="020B0503020204020204" charset="-122"/>
            </a:endParaRPr>
          </a:p>
        </p:txBody>
      </p:sp>
      <p:cxnSp>
        <p:nvCxnSpPr>
          <p:cNvPr id="27" name="肘形连接符 26"/>
          <p:cNvCxnSpPr>
            <a:stCxn id="30" idx="1"/>
            <a:endCxn id="26" idx="3"/>
          </p:cNvCxnSpPr>
          <p:nvPr/>
        </p:nvCxnSpPr>
        <p:spPr>
          <a:xfrm rot="10800000" flipV="1">
            <a:off x="9665802" y="172981"/>
            <a:ext cx="214140" cy="65188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31" idx="1"/>
            <a:endCxn id="26" idx="3"/>
          </p:cNvCxnSpPr>
          <p:nvPr/>
        </p:nvCxnSpPr>
        <p:spPr>
          <a:xfrm rot="10800000" flipV="1">
            <a:off x="9665802" y="482331"/>
            <a:ext cx="214140" cy="342530"/>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32" idx="1"/>
            <a:endCxn id="26" idx="3"/>
          </p:cNvCxnSpPr>
          <p:nvPr/>
        </p:nvCxnSpPr>
        <p:spPr>
          <a:xfrm rot="10800000">
            <a:off x="9665802" y="824862"/>
            <a:ext cx="228510" cy="247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9879942" y="34440"/>
            <a:ext cx="1613120" cy="2770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charset="-122"/>
                <a:ea typeface="微软雅黑" panose="020B0503020204020204" charset="-122"/>
              </a:rPr>
              <a:t>数据库完整性</a:t>
            </a:r>
            <a:endParaRPr lang="zh-CN" altLang="en-US"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9879942" y="367875"/>
            <a:ext cx="982499" cy="22891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触发器</a:t>
            </a:r>
            <a:endParaRPr lang="zh-CN" altLang="en-US" dirty="0">
              <a:solidFill>
                <a:srgbClr val="C00000"/>
              </a:solidFill>
              <a:latin typeface="微软雅黑" panose="020B0503020204020204" charset="-122"/>
              <a:ea typeface="微软雅黑" panose="020B0503020204020204" charset="-122"/>
            </a:endParaRPr>
          </a:p>
        </p:txBody>
      </p:sp>
      <p:sp>
        <p:nvSpPr>
          <p:cNvPr id="32" name="矩形 31"/>
          <p:cNvSpPr/>
          <p:nvPr/>
        </p:nvSpPr>
        <p:spPr>
          <a:xfrm>
            <a:off x="9894312" y="680771"/>
            <a:ext cx="2182074" cy="29313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安全性与访问控制</a:t>
            </a:r>
            <a:endParaRPr lang="zh-CN" altLang="en-US" dirty="0">
              <a:solidFill>
                <a:srgbClr val="C00000"/>
              </a:solidFill>
              <a:latin typeface="微软雅黑" panose="020B0503020204020204" charset="-122"/>
              <a:ea typeface="微软雅黑" panose="020B0503020204020204" charset="-122"/>
            </a:endParaRPr>
          </a:p>
        </p:txBody>
      </p:sp>
      <p:sp>
        <p:nvSpPr>
          <p:cNvPr id="33" name="矩形 32"/>
          <p:cNvSpPr/>
          <p:nvPr/>
        </p:nvSpPr>
        <p:spPr>
          <a:xfrm>
            <a:off x="9894314" y="1028959"/>
            <a:ext cx="1962328"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事务与并发控制</a:t>
            </a:r>
            <a:endParaRPr lang="zh-CN" altLang="en-US" dirty="0">
              <a:solidFill>
                <a:srgbClr val="C00000"/>
              </a:solidFill>
              <a:latin typeface="微软雅黑" panose="020B0503020204020204" charset="-122"/>
              <a:ea typeface="微软雅黑" panose="020B0503020204020204" charset="-122"/>
            </a:endParaRPr>
          </a:p>
        </p:txBody>
      </p:sp>
      <p:sp>
        <p:nvSpPr>
          <p:cNvPr id="34" name="矩形 33"/>
          <p:cNvSpPr/>
          <p:nvPr/>
        </p:nvSpPr>
        <p:spPr>
          <a:xfrm>
            <a:off x="9902893" y="1358625"/>
            <a:ext cx="1590169" cy="2770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latin typeface="微软雅黑" panose="020B0503020204020204" charset="-122"/>
                <a:ea typeface="微软雅黑" panose="020B0503020204020204" charset="-122"/>
              </a:rPr>
              <a:t>备份与恢复</a:t>
            </a:r>
            <a:endParaRPr lang="zh-CN" altLang="en-US" dirty="0">
              <a:solidFill>
                <a:srgbClr val="C00000"/>
              </a:solidFill>
              <a:latin typeface="微软雅黑" panose="020B0503020204020204" charset="-122"/>
              <a:ea typeface="微软雅黑" panose="020B0503020204020204" charset="-122"/>
            </a:endParaRPr>
          </a:p>
        </p:txBody>
      </p:sp>
      <p:cxnSp>
        <p:nvCxnSpPr>
          <p:cNvPr id="35" name="肘形连接符 34"/>
          <p:cNvCxnSpPr>
            <a:stCxn id="26" idx="3"/>
            <a:endCxn id="33" idx="1"/>
          </p:cNvCxnSpPr>
          <p:nvPr/>
        </p:nvCxnSpPr>
        <p:spPr>
          <a:xfrm>
            <a:off x="9665802" y="824861"/>
            <a:ext cx="228512" cy="342639"/>
          </a:xfrm>
          <a:prstGeom prst="bentConnector3">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6" idx="3"/>
            <a:endCxn id="34" idx="1"/>
          </p:cNvCxnSpPr>
          <p:nvPr/>
        </p:nvCxnSpPr>
        <p:spPr>
          <a:xfrm>
            <a:off x="9665802" y="824861"/>
            <a:ext cx="237091" cy="672305"/>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76115" y="174153"/>
            <a:ext cx="2114681" cy="369332"/>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6.1.2.2 </a:t>
            </a:r>
            <a:r>
              <a:rPr lang="zh-CN" altLang="en-US" dirty="0">
                <a:latin typeface="微软雅黑" panose="020B0503020204020204" charset="-122"/>
                <a:ea typeface="微软雅黑" panose="020B0503020204020204" charset="-122"/>
              </a:rPr>
              <a:t>参照</a:t>
            </a:r>
            <a:r>
              <a:rPr lang="zh-CN" altLang="en-US" dirty="0" smtClean="0">
                <a:latin typeface="微软雅黑" panose="020B0503020204020204" charset="-122"/>
                <a:ea typeface="微软雅黑" panose="020B0503020204020204" charset="-122"/>
              </a:rPr>
              <a:t>完整性</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SIZE" val="828*426"/>
  <p:tag name="KSO_WM_SLIDE_POSITION" val="66*58"/>
  <p:tag name="KSO_WM_SLIDE_LAYOUT_CNT" val="1_1_1"/>
  <p:tag name="KSO_WM_SLIDE_LAYOUT" val="a_f_d"/>
  <p:tag name="KSO_WM_BEAUTIFY_FLAG" val="#wm#"/>
  <p:tag name="KSO_WM_SLIDE_TYPE" val="text"/>
  <p:tag name="KSO_WM_SLIDE_ITEM_CNT" val="2"/>
  <p:tag name="KSO_WM_TAG_VERSION" val="1.0"/>
  <p:tag name="KSO_WM_COMBINE_RELATE_SLIDE_ID" val="background20179243_4"/>
  <p:tag name="KSO_WM_TEMPLATE_CATEGORY" val="custom"/>
  <p:tag name="KSO_WM_TEMPLATE_INDEX" val="20181556"/>
  <p:tag name="KSO_WM_SLIDE_ID" val="custom20181556_4"/>
  <p:tag name="KSO_WM_SLIDE_INDEX" val="4"/>
  <p:tag name="KSO_WM_TEMPLATE_SUBCATEGORY" val="combine"/>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18"/>
  <p:tag name="KSO_WM_UNIT_LAYERLEVEL" val="1"/>
  <p:tag name="KSO_WM_UNIT_INDEX" val="1"/>
  <p:tag name="KSO_WM_UNIT_TYPE" val="a"/>
  <p:tag name="KSO_WM_TEMPLATE_CATEGORY" val="custom"/>
  <p:tag name="KSO_WM_TEMPLATE_INDEX" val="20181556"/>
  <p:tag name="KSO_WM_UNIT_ID" val="custom20181556_4*a*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150"/>
  <p:tag name="KSO_WM_UNIT_HIGHLIGHT" val="0"/>
  <p:tag name="KSO_WM_UNIT_COMPATIBLE" val="0"/>
  <p:tag name="KSO_WM_UNIT_CLEAR" val="0"/>
  <p:tag name="KSO_WM_UNIT_PRESET_TEXT_INDEX" val="4"/>
  <p:tag name="KSO_WM_UNIT_PRESET_TEXT_LEN" val="228"/>
  <p:tag name="KSO_WM_TEMPLATE_CATEGORY" val="custom"/>
  <p:tag name="KSO_WM_TEMPLATE_INDEX" val="20181556"/>
  <p:tag name="KSO_WM_UNIT_ID" val="custom20181556_4*f*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4581</Words>
  <Application>Microsoft Office PowerPoint</Application>
  <PresentationFormat>自定义</PresentationFormat>
  <Paragraphs>1070</Paragraphs>
  <Slides>72</Slides>
  <Notes>30</Notes>
  <HiddenSlides>0</HiddenSlides>
  <MMClips>0</MMClips>
  <ScaleCrop>false</ScaleCrop>
  <HeadingPairs>
    <vt:vector size="4" baseType="variant">
      <vt:variant>
        <vt:lpstr>主题</vt:lpstr>
      </vt:variant>
      <vt:variant>
        <vt:i4>1</vt:i4>
      </vt:variant>
      <vt:variant>
        <vt:lpstr>幻灯片标题</vt:lpstr>
      </vt:variant>
      <vt:variant>
        <vt:i4>72</vt:i4>
      </vt:variant>
    </vt:vector>
  </HeadingPairs>
  <TitlesOfParts>
    <vt:vector size="73" baseType="lpstr">
      <vt:lpstr>Office 主题</vt:lpstr>
      <vt:lpstr>数据库系统原理</vt:lpstr>
      <vt:lpstr>讲 师 介 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孙小涵</cp:lastModifiedBy>
  <cp:revision>904</cp:revision>
  <dcterms:created xsi:type="dcterms:W3CDTF">2017-03-21T09:44:00Z</dcterms:created>
  <dcterms:modified xsi:type="dcterms:W3CDTF">2019-12-13T09:20:22Z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2052-10.1.0.7397</vt:lpwstr>
  </property>
</Properties>
</file>